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2" r:id="rId3"/>
    <p:sldId id="334" r:id="rId4"/>
    <p:sldId id="335" r:id="rId5"/>
    <p:sldId id="287" r:id="rId6"/>
    <p:sldId id="279" r:id="rId7"/>
    <p:sldId id="317" r:id="rId8"/>
    <p:sldId id="333" r:id="rId9"/>
    <p:sldId id="322" r:id="rId10"/>
    <p:sldId id="313" r:id="rId11"/>
    <p:sldId id="332" r:id="rId12"/>
    <p:sldId id="306" r:id="rId13"/>
    <p:sldId id="319" r:id="rId14"/>
    <p:sldId id="320" r:id="rId15"/>
    <p:sldId id="308" r:id="rId16"/>
    <p:sldId id="321" r:id="rId17"/>
    <p:sldId id="305" r:id="rId18"/>
    <p:sldId id="28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176" autoAdjust="0"/>
    <p:restoredTop sz="94660"/>
  </p:normalViewPr>
  <p:slideViewPr>
    <p:cSldViewPr>
      <p:cViewPr varScale="1">
        <p:scale>
          <a:sx n="109" d="100"/>
          <a:sy n="109" d="100"/>
        </p:scale>
        <p:origin x="129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7E0382-1FC9-455F-AC98-598388B0A1D0}" type="datetimeFigureOut">
              <a:rPr lang="ru-RU" smtClean="0"/>
              <a:pPr/>
              <a:t>13.04.2018</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CAFA96-2498-4FD7-BC70-41C441D0BE7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გარდაცვალების</a:t>
            </a:r>
            <a:r>
              <a:rPr lang="en-US" dirty="0"/>
              <a:t> </a:t>
            </a:r>
            <a:r>
              <a:rPr lang="en-US" dirty="0" err="1"/>
              <a:t>საშუალო</a:t>
            </a:r>
            <a:r>
              <a:rPr lang="en-US" dirty="0"/>
              <a:t> </a:t>
            </a:r>
            <a:r>
              <a:rPr lang="en-US" dirty="0" err="1"/>
              <a:t>ასაკი</a:t>
            </a:r>
            <a:r>
              <a:rPr lang="en-US" baseline="0" dirty="0"/>
              <a:t> 56 </a:t>
            </a:r>
            <a:r>
              <a:rPr lang="en-US" baseline="0" dirty="0" err="1"/>
              <a:t>წელი</a:t>
            </a:r>
            <a:endParaRPr lang="en-US" dirty="0"/>
          </a:p>
        </p:txBody>
      </p:sp>
      <p:sp>
        <p:nvSpPr>
          <p:cNvPr id="4" name="Slide Number Placeholder 3"/>
          <p:cNvSpPr>
            <a:spLocks noGrp="1"/>
          </p:cNvSpPr>
          <p:nvPr>
            <p:ph type="sldNum" sz="quarter" idx="10"/>
          </p:nvPr>
        </p:nvSpPr>
        <p:spPr/>
        <p:txBody>
          <a:bodyPr/>
          <a:lstStyle/>
          <a:p>
            <a:fld id="{8052DE36-4437-FC4F-BB84-8164CEA2E938}" type="slidenum">
              <a:rPr lang="en-US" smtClean="0"/>
              <a:pPr/>
              <a:t>2</a:t>
            </a:fld>
            <a:endParaRPr lang="en-US"/>
          </a:p>
        </p:txBody>
      </p:sp>
    </p:spTree>
    <p:extLst>
      <p:ext uri="{BB962C8B-B14F-4D97-AF65-F5344CB8AC3E}">
        <p14:creationId xmlns:p14="http://schemas.microsoft.com/office/powerpoint/2010/main" val="26532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8C0CBA-7A41-4FEE-9732-4DC880081831}" type="slidenum">
              <a:rPr lang="en-US" smtClean="0"/>
              <a:pPr/>
              <a:t>3</a:t>
            </a:fld>
            <a:endParaRPr lang="en-US"/>
          </a:p>
        </p:txBody>
      </p:sp>
    </p:spTree>
    <p:extLst>
      <p:ext uri="{BB962C8B-B14F-4D97-AF65-F5344CB8AC3E}">
        <p14:creationId xmlns:p14="http://schemas.microsoft.com/office/powerpoint/2010/main" val="3338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mn-lt"/>
                <a:ea typeface="+mn-ea"/>
                <a:cs typeface="+mn-cs"/>
              </a:rPr>
              <a:t>Georgia took the  international responsibility to implement all obligations under the Convention. Only very few from these obligation were fulfilled up until 2017;</a:t>
            </a:r>
            <a:r>
              <a:rPr lang="ka-GE" sz="1200" dirty="0">
                <a:latin typeface="+mn-lt"/>
                <a:ea typeface="+mn-ea"/>
                <a:cs typeface="+mn-cs"/>
              </a:rPr>
              <a:t/>
            </a:r>
            <a:br>
              <a:rPr lang="ka-GE" sz="1200" dirty="0">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818C0CBA-7A41-4FEE-9732-4DC880081831}" type="slidenum">
              <a:rPr lang="en-US" smtClean="0"/>
              <a:pPr/>
              <a:t>5</a:t>
            </a:fld>
            <a:endParaRPr lang="en-US"/>
          </a:p>
        </p:txBody>
      </p:sp>
    </p:spTree>
    <p:extLst>
      <p:ext uri="{BB962C8B-B14F-4D97-AF65-F5344CB8AC3E}">
        <p14:creationId xmlns:p14="http://schemas.microsoft.com/office/powerpoint/2010/main" val="4178981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8C0CBA-7A41-4FEE-9732-4DC880081831}" type="slidenum">
              <a:rPr lang="en-US" smtClean="0"/>
              <a:pPr/>
              <a:t>9</a:t>
            </a:fld>
            <a:endParaRPr lang="en-US"/>
          </a:p>
        </p:txBody>
      </p:sp>
    </p:spTree>
    <p:extLst>
      <p:ext uri="{BB962C8B-B14F-4D97-AF65-F5344CB8AC3E}">
        <p14:creationId xmlns:p14="http://schemas.microsoft.com/office/powerpoint/2010/main" val="412363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8C0CBA-7A41-4FEE-9732-4DC88008183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2664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8C0CBA-7A41-4FEE-9732-4DC88008183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3065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8C0CBA-7A41-4FEE-9732-4DC880081831}" type="slidenum">
              <a:rPr lang="en-US" smtClean="0"/>
              <a:pPr/>
              <a:t>17</a:t>
            </a:fld>
            <a:endParaRPr lang="en-US"/>
          </a:p>
        </p:txBody>
      </p:sp>
    </p:spTree>
    <p:extLst>
      <p:ext uri="{BB962C8B-B14F-4D97-AF65-F5344CB8AC3E}">
        <p14:creationId xmlns:p14="http://schemas.microsoft.com/office/powerpoint/2010/main" val="91825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CEF5B59F-3761-46F2-BD08-024044E84A98}" type="datetimeFigureOut">
              <a:rPr lang="ru-RU" smtClean="0"/>
              <a:pPr/>
              <a:t>13.04.2018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D7C44-7030-4B3D-A7F9-C1BE235CEA9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CEF5B59F-3761-46F2-BD08-024044E84A98}" type="datetimeFigureOut">
              <a:rPr lang="ru-RU" smtClean="0"/>
              <a:pPr/>
              <a:t>13.04.2018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D7C44-7030-4B3D-A7F9-C1BE235CEA9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CEF5B59F-3761-46F2-BD08-024044E84A98}" type="datetimeFigureOut">
              <a:rPr lang="ru-RU" smtClean="0"/>
              <a:pPr/>
              <a:t>13.04.2018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D7C44-7030-4B3D-A7F9-C1BE235CEA9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OF THE PART</a:t>
            </a:r>
            <a:endParaRPr lang="en-GB" dirty="0"/>
          </a:p>
        </p:txBody>
      </p:sp>
      <p:sp>
        <p:nvSpPr>
          <p:cNvPr id="5" name="Slide Number Placeholder 4"/>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90FE715F-47FB-4E5F-A3F8-0B5BBB43C9F6}" type="slidenum">
              <a:rPr lang="en-GB" smtClean="0"/>
              <a:pPr/>
              <a:t>‹#›</a:t>
            </a:fld>
            <a:endParaRPr lang="en-GB" dirty="0"/>
          </a:p>
        </p:txBody>
      </p:sp>
      <p:sp>
        <p:nvSpPr>
          <p:cNvPr id="6" name="Text Placeholder 3"/>
          <p:cNvSpPr>
            <a:spLocks noGrp="1"/>
          </p:cNvSpPr>
          <p:nvPr>
            <p:ph type="body" sz="half" idx="13" hasCustomPrompt="1"/>
          </p:nvPr>
        </p:nvSpPr>
        <p:spPr>
          <a:xfrm>
            <a:off x="251520" y="2132856"/>
            <a:ext cx="5112568" cy="3888432"/>
          </a:xfrm>
          <a:solidFill>
            <a:schemeClr val="bg1"/>
          </a:solidFill>
        </p:spPr>
        <p:txBody>
          <a:bodyPr>
            <a:normAutofit/>
          </a:bodyPr>
          <a:lstStyle>
            <a:lvl1pPr marL="0" indent="0">
              <a:buNone/>
              <a:defRPr sz="20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Text</a:t>
            </a:r>
          </a:p>
          <a:p>
            <a:pPr lvl="0"/>
            <a:endParaRPr lang="en-US" dirty="0" smtClean="0"/>
          </a:p>
        </p:txBody>
      </p:sp>
      <p:sp>
        <p:nvSpPr>
          <p:cNvPr id="7" name="Text Placeholder 3"/>
          <p:cNvSpPr>
            <a:spLocks noGrp="1"/>
          </p:cNvSpPr>
          <p:nvPr>
            <p:ph type="body" sz="half" idx="14" hasCustomPrompt="1"/>
          </p:nvPr>
        </p:nvSpPr>
        <p:spPr>
          <a:xfrm>
            <a:off x="6588224" y="2132856"/>
            <a:ext cx="2304256" cy="3888432"/>
          </a:xfrm>
          <a:solidFill>
            <a:schemeClr val="bg1"/>
          </a:solidFill>
        </p:spPr>
        <p:txBody>
          <a:bodyPr>
            <a:normAutofit/>
          </a:bodyPr>
          <a:lstStyle>
            <a:lvl1pPr marL="0" indent="0">
              <a:buNone/>
              <a:defRPr sz="2000" i="1">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Quote</a:t>
            </a:r>
          </a:p>
          <a:p>
            <a:pPr lvl="0"/>
            <a:endParaRPr lang="en-US" dirty="0" smtClean="0"/>
          </a:p>
        </p:txBody>
      </p:sp>
    </p:spTree>
    <p:extLst>
      <p:ext uri="{BB962C8B-B14F-4D97-AF65-F5344CB8AC3E}">
        <p14:creationId xmlns:p14="http://schemas.microsoft.com/office/powerpoint/2010/main" val="40239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CEF5B59F-3761-46F2-BD08-024044E84A98}" type="datetimeFigureOut">
              <a:rPr lang="ru-RU" smtClean="0"/>
              <a:pPr/>
              <a:t>13.04.2018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D7C44-7030-4B3D-A7F9-C1BE235CEA9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5B59F-3761-46F2-BD08-024044E84A98}" type="datetimeFigureOut">
              <a:rPr lang="ru-RU" smtClean="0"/>
              <a:pPr/>
              <a:t>13.04.2018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D7C44-7030-4B3D-A7F9-C1BE235CEA9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CEF5B59F-3761-46F2-BD08-024044E84A98}" type="datetimeFigureOut">
              <a:rPr lang="ru-RU" smtClean="0"/>
              <a:pPr/>
              <a:t>13.04.2018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BD7C44-7030-4B3D-A7F9-C1BE235CEA9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CEF5B59F-3761-46F2-BD08-024044E84A98}" type="datetimeFigureOut">
              <a:rPr lang="ru-RU" smtClean="0"/>
              <a:pPr/>
              <a:t>13.04.2018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3BD7C44-7030-4B3D-A7F9-C1BE235CEA9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CEF5B59F-3761-46F2-BD08-024044E84A98}" type="datetimeFigureOut">
              <a:rPr lang="ru-RU" smtClean="0"/>
              <a:pPr/>
              <a:t>13.04.2018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3BD7C44-7030-4B3D-A7F9-C1BE235CEA9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5B59F-3761-46F2-BD08-024044E84A98}" type="datetimeFigureOut">
              <a:rPr lang="ru-RU" smtClean="0"/>
              <a:pPr/>
              <a:t>13.04.2018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3BD7C44-7030-4B3D-A7F9-C1BE235CEA9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5B59F-3761-46F2-BD08-024044E84A98}" type="datetimeFigureOut">
              <a:rPr lang="ru-RU" smtClean="0"/>
              <a:pPr/>
              <a:t>13.04.2018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BD7C44-7030-4B3D-A7F9-C1BE235CEA9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5B59F-3761-46F2-BD08-024044E84A98}" type="datetimeFigureOut">
              <a:rPr lang="ru-RU" smtClean="0"/>
              <a:pPr/>
              <a:t>13.04.2018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BD7C44-7030-4B3D-A7F9-C1BE235CEA9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5B59F-3761-46F2-BD08-024044E84A98}" type="datetimeFigureOut">
              <a:rPr lang="ru-RU" smtClean="0"/>
              <a:pPr/>
              <a:t>13.04.2018</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D7C44-7030-4B3D-A7F9-C1BE235CEA9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052736"/>
            <a:ext cx="8352928" cy="1974081"/>
          </a:xfrm>
        </p:spPr>
        <p:txBody>
          <a:bodyPr>
            <a:noAutofit/>
          </a:bodyPr>
          <a:lstStyle/>
          <a:p>
            <a:r>
              <a:rPr lang="en-US" sz="6600" b="1" dirty="0" smtClean="0">
                <a:solidFill>
                  <a:srgbClr val="C00000"/>
                </a:solidFill>
              </a:rPr>
              <a:t/>
            </a:r>
            <a:br>
              <a:rPr lang="en-US" sz="6600" b="1" dirty="0" smtClean="0">
                <a:solidFill>
                  <a:srgbClr val="C00000"/>
                </a:solidFill>
              </a:rPr>
            </a:br>
            <a:r>
              <a:rPr lang="en-US" sz="4000" b="1" dirty="0" smtClean="0">
                <a:solidFill>
                  <a:schemeClr val="accent2"/>
                </a:solidFill>
              </a:rPr>
              <a:t>Implementation of the WHO FCTC and Ratification of the Protocol to Eliminate Illicit Trade in Tobacco Products in Georgia</a:t>
            </a:r>
            <a:r>
              <a:rPr lang="en-US" sz="4000" b="1" dirty="0" smtClean="0">
                <a:solidFill>
                  <a:srgbClr val="C00000"/>
                </a:solidFill>
              </a:rPr>
              <a:t/>
            </a:r>
            <a:br>
              <a:rPr lang="en-US" sz="4000" b="1" dirty="0" smtClean="0">
                <a:solidFill>
                  <a:srgbClr val="C00000"/>
                </a:solidFill>
              </a:rPr>
            </a:br>
            <a:r>
              <a:rPr lang="en-US" sz="4000" b="1" dirty="0" smtClean="0">
                <a:solidFill>
                  <a:srgbClr val="C00000"/>
                </a:solidFill>
              </a:rPr>
              <a:t> </a:t>
            </a:r>
            <a:r>
              <a:rPr lang="en-US" b="1" dirty="0" smtClean="0">
                <a:solidFill>
                  <a:srgbClr val="C00000"/>
                </a:solidFill>
              </a:rPr>
              <a:t/>
            </a:r>
            <a:br>
              <a:rPr lang="en-US" b="1" dirty="0" smtClean="0">
                <a:solidFill>
                  <a:srgbClr val="C00000"/>
                </a:solidFill>
              </a:rPr>
            </a:br>
            <a:endParaRPr lang="ru-RU" sz="6000" b="1" dirty="0">
              <a:solidFill>
                <a:srgbClr val="C00000"/>
              </a:solidFill>
            </a:endParaRPr>
          </a:p>
        </p:txBody>
      </p:sp>
      <p:sp>
        <p:nvSpPr>
          <p:cNvPr id="3" name="Subtitle 2"/>
          <p:cNvSpPr>
            <a:spLocks noGrp="1"/>
          </p:cNvSpPr>
          <p:nvPr>
            <p:ph type="subTitle" idx="1"/>
          </p:nvPr>
        </p:nvSpPr>
        <p:spPr>
          <a:xfrm>
            <a:off x="1259632" y="5301208"/>
            <a:ext cx="6400800" cy="913656"/>
          </a:xfrm>
        </p:spPr>
        <p:txBody>
          <a:bodyPr>
            <a:normAutofit/>
          </a:bodyPr>
          <a:lstStyle/>
          <a:p>
            <a:r>
              <a:rPr lang="en-US" dirty="0" smtClean="0"/>
              <a:t>April, 2018</a:t>
            </a:r>
            <a:endParaRPr lang="ru-RU" dirty="0"/>
          </a:p>
        </p:txBody>
      </p:sp>
      <p:sp>
        <p:nvSpPr>
          <p:cNvPr id="4" name="Rectangle 4"/>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a:effectLst/>
        </p:spPr>
        <p:txBody>
          <a:bodyPr wrap="none" anchor="ctr"/>
          <a:lstStyle/>
          <a:p>
            <a:pPr algn="ctr"/>
            <a:endParaRPr lang="en-US" dirty="0"/>
          </a:p>
        </p:txBody>
      </p:sp>
      <p:pic>
        <p:nvPicPr>
          <p:cNvPr id="5" name="Picture 1030" descr="logo"/>
          <p:cNvPicPr>
            <a:picLocks noChangeAspect="1" noChangeArrowheads="1"/>
          </p:cNvPicPr>
          <p:nvPr/>
        </p:nvPicPr>
        <p:blipFill>
          <a:blip r:embed="rId2" cstate="print"/>
          <a:srcRect/>
          <a:stretch>
            <a:fillRect/>
          </a:stretch>
        </p:blipFill>
        <p:spPr bwMode="auto">
          <a:xfrm>
            <a:off x="142875" y="6165850"/>
            <a:ext cx="900113" cy="677863"/>
          </a:xfrm>
          <a:prstGeom prst="rect">
            <a:avLst/>
          </a:prstGeom>
          <a:noFill/>
          <a:ln w="9525">
            <a:noFill/>
            <a:miter lim="800000"/>
            <a:headEnd/>
            <a:tailEnd/>
          </a:ln>
        </p:spPr>
      </p:pic>
      <p:pic>
        <p:nvPicPr>
          <p:cNvPr id="6" name="Picture 5" descr="Flag of Georg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717032"/>
            <a:ext cx="2313543" cy="1543869"/>
          </a:xfrm>
          <a:prstGeom prst="rect">
            <a:avLst/>
          </a:prstGeom>
          <a:noFill/>
          <a:ln>
            <a:solidFill>
              <a:schemeClr val="tx1"/>
            </a:solidFill>
          </a:ln>
        </p:spPr>
      </p:pic>
      <p:sp>
        <p:nvSpPr>
          <p:cNvPr id="7" name="Rectangle 6"/>
          <p:cNvSpPr>
            <a:spLocks noChangeArrowheads="1"/>
          </p:cNvSpPr>
          <p:nvPr/>
        </p:nvSpPr>
        <p:spPr bwMode="auto">
          <a:xfrm>
            <a:off x="1258888" y="6375400"/>
            <a:ext cx="5294312" cy="307975"/>
          </a:xfrm>
          <a:prstGeom prst="rect">
            <a:avLst/>
          </a:prstGeom>
          <a:noFill/>
          <a:ln w="9525">
            <a:noFill/>
            <a:miter lim="800000"/>
            <a:headEnd/>
            <a:tailEnd/>
          </a:ln>
        </p:spPr>
        <p:txBody>
          <a:bodyPr>
            <a:spAutoFit/>
          </a:bodyPr>
          <a:lstStyle/>
          <a:p>
            <a:r>
              <a:rPr lang="en-US" altLang="en-US" sz="1400" b="1" dirty="0">
                <a:solidFill>
                  <a:schemeClr val="bg1"/>
                </a:solidFill>
              </a:rPr>
              <a:t>National Center for Disease Control  &amp; Public Health</a:t>
            </a:r>
            <a:endParaRPr lang="ru-RU" altLang="en-US" sz="1400" b="1" dirty="0">
              <a:solidFill>
                <a:schemeClr val="bg1"/>
              </a:solidFill>
            </a:endParaRPr>
          </a:p>
        </p:txBody>
      </p:sp>
      <p:sp>
        <p:nvSpPr>
          <p:cNvPr id="8" name="Text Box 8"/>
          <p:cNvSpPr txBox="1">
            <a:spLocks noChangeArrowheads="1"/>
          </p:cNvSpPr>
          <p:nvPr/>
        </p:nvSpPr>
        <p:spPr bwMode="auto">
          <a:xfrm>
            <a:off x="7451725" y="6381750"/>
            <a:ext cx="1543050" cy="366713"/>
          </a:xfrm>
          <a:prstGeom prst="rect">
            <a:avLst/>
          </a:prstGeom>
          <a:noFill/>
          <a:ln w="9525">
            <a:noFill/>
            <a:miter lim="800000"/>
            <a:headEnd/>
            <a:tailEnd/>
          </a:ln>
          <a:effectLst/>
        </p:spPr>
        <p:txBody>
          <a:bodyPr wrap="none">
            <a:spAutoFit/>
          </a:bodyPr>
          <a:lstStyle/>
          <a:p>
            <a:r>
              <a:rPr lang="en-US" dirty="0">
                <a:solidFill>
                  <a:schemeClr val="bg1"/>
                </a:solidFill>
                <a:latin typeface="Arial" charset="0"/>
              </a:rPr>
              <a:t>www.ncdc.ge</a:t>
            </a:r>
            <a:endParaRPr lang="ru-RU" dirty="0">
              <a:solidFill>
                <a:schemeClr val="bg1"/>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pPr lvl="0"/>
            <a:r>
              <a:rPr lang="en-US" b="1" dirty="0" smtClean="0">
                <a:solidFill>
                  <a:srgbClr val="C00000"/>
                </a:solidFill>
              </a:rPr>
              <a:t/>
            </a:r>
            <a:br>
              <a:rPr lang="en-US" b="1" dirty="0" smtClean="0">
                <a:solidFill>
                  <a:srgbClr val="C00000"/>
                </a:solidFill>
              </a:rPr>
            </a:br>
            <a:r>
              <a:rPr lang="en-US" b="1" dirty="0" smtClean="0">
                <a:solidFill>
                  <a:srgbClr val="C00000"/>
                </a:solidFill>
              </a:rPr>
              <a:t>National Strategic Priorities for WHO FCTC Implementation </a:t>
            </a:r>
            <a:r>
              <a:rPr lang="ru-RU" dirty="0" smtClean="0"/>
              <a:t/>
            </a:r>
            <a:br>
              <a:rPr lang="ru-RU" dirty="0" smtClean="0"/>
            </a:br>
            <a:endParaRPr lang="ru-RU" dirty="0"/>
          </a:p>
        </p:txBody>
      </p:sp>
      <p:sp>
        <p:nvSpPr>
          <p:cNvPr id="3" name="Text Placeholder 2"/>
          <p:cNvSpPr>
            <a:spLocks noGrp="1"/>
          </p:cNvSpPr>
          <p:nvPr>
            <p:ph type="body" sz="half" idx="13"/>
          </p:nvPr>
        </p:nvSpPr>
        <p:spPr>
          <a:xfrm>
            <a:off x="611560" y="2132856"/>
            <a:ext cx="7920880" cy="3888432"/>
          </a:xfrm>
        </p:spPr>
        <p:txBody>
          <a:bodyPr/>
          <a:lstStyle/>
          <a:p>
            <a:pPr lvl="0">
              <a:buFont typeface="Arial" pitchFamily="34" charset="0"/>
              <a:buChar char="•"/>
            </a:pPr>
            <a:r>
              <a:rPr lang="en-US" sz="1800" dirty="0" smtClean="0"/>
              <a:t>Implementation of FCTC Article 5 obligations</a:t>
            </a:r>
          </a:p>
          <a:p>
            <a:pPr lvl="0"/>
            <a:endParaRPr lang="ru-RU" sz="1800" dirty="0" smtClean="0"/>
          </a:p>
          <a:p>
            <a:pPr lvl="0">
              <a:buFont typeface="Arial" pitchFamily="34" charset="0"/>
              <a:buChar char="•"/>
            </a:pPr>
            <a:r>
              <a:rPr lang="en-US" sz="1800" dirty="0" smtClean="0"/>
              <a:t>Strengthening implementation of </a:t>
            </a:r>
            <a:r>
              <a:rPr lang="en-US" sz="1800" dirty="0" err="1" smtClean="0"/>
              <a:t>timebound</a:t>
            </a:r>
            <a:r>
              <a:rPr lang="en-US" sz="1800" dirty="0" smtClean="0"/>
              <a:t> articles of the WHO FCTC</a:t>
            </a:r>
            <a:endParaRPr lang="ru-RU" sz="1800" dirty="0" smtClean="0"/>
          </a:p>
          <a:p>
            <a:pPr lvl="1">
              <a:buFont typeface="Arial" pitchFamily="34" charset="0"/>
              <a:buChar char="•"/>
            </a:pPr>
            <a:r>
              <a:rPr lang="en-US" sz="1800" dirty="0" smtClean="0"/>
              <a:t>Total ban of smoking in all enclosed public/work places and specific outdoor areas designated for youth and hazardous materials</a:t>
            </a:r>
            <a:endParaRPr lang="ru-RU" sz="1800" dirty="0" smtClean="0"/>
          </a:p>
          <a:p>
            <a:pPr lvl="1">
              <a:buFont typeface="Arial" pitchFamily="34" charset="0"/>
              <a:buChar char="•"/>
            </a:pPr>
            <a:r>
              <a:rPr lang="en-US" sz="1800" dirty="0" smtClean="0"/>
              <a:t>Total ban of tobacco advertisement, sponsorship and promotion</a:t>
            </a:r>
            <a:endParaRPr lang="ru-RU" sz="1800" dirty="0" smtClean="0"/>
          </a:p>
          <a:p>
            <a:pPr lvl="1">
              <a:buFont typeface="Arial" pitchFamily="34" charset="0"/>
              <a:buChar char="•"/>
            </a:pPr>
            <a:r>
              <a:rPr lang="en-US" sz="1800" dirty="0" smtClean="0"/>
              <a:t>At least 65% of pictorial health warnings on the surface of tobacco packages</a:t>
            </a:r>
          </a:p>
          <a:p>
            <a:pPr lvl="1"/>
            <a:endParaRPr lang="ru-RU" sz="1800" dirty="0" smtClean="0"/>
          </a:p>
          <a:p>
            <a:pPr lvl="0">
              <a:buFont typeface="Arial" pitchFamily="34" charset="0"/>
              <a:buChar char="•"/>
            </a:pPr>
            <a:r>
              <a:rPr lang="en-US" sz="1800" dirty="0" smtClean="0"/>
              <a:t>Strengthening tobacco control law enforcement/administration</a:t>
            </a:r>
          </a:p>
          <a:p>
            <a:pPr lvl="0"/>
            <a:endParaRPr lang="ru-RU" sz="1800" dirty="0" smtClean="0"/>
          </a:p>
          <a:p>
            <a:pPr lvl="0">
              <a:buFont typeface="Arial" pitchFamily="34" charset="0"/>
              <a:buChar char="•"/>
            </a:pPr>
            <a:r>
              <a:rPr lang="en-US" sz="1800" dirty="0" smtClean="0"/>
              <a:t>Strengthening of tobacco taxation</a:t>
            </a:r>
            <a:endParaRPr lang="ru-RU" sz="1800" dirty="0" smtClean="0"/>
          </a:p>
          <a:p>
            <a:endParaRPr lang="ru-RU" dirty="0"/>
          </a:p>
        </p:txBody>
      </p:sp>
      <p:sp>
        <p:nvSpPr>
          <p:cNvPr id="5" name="Rectangle 4"/>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a:effectLst/>
        </p:spPr>
        <p:txBody>
          <a:bodyPr wrap="none" anchor="ctr"/>
          <a:lstStyle/>
          <a:p>
            <a:pPr algn="ctr"/>
            <a:endParaRPr lang="en-US" dirty="0"/>
          </a:p>
        </p:txBody>
      </p:sp>
      <p:pic>
        <p:nvPicPr>
          <p:cNvPr id="6" name="Picture 1030" descr="logo"/>
          <p:cNvPicPr>
            <a:picLocks noChangeAspect="1" noChangeArrowheads="1"/>
          </p:cNvPicPr>
          <p:nvPr/>
        </p:nvPicPr>
        <p:blipFill>
          <a:blip r:embed="rId2" cstate="print"/>
          <a:srcRect/>
          <a:stretch>
            <a:fillRect/>
          </a:stretch>
        </p:blipFill>
        <p:spPr bwMode="auto">
          <a:xfrm>
            <a:off x="142875" y="6165850"/>
            <a:ext cx="900113" cy="6778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C00000"/>
                </a:solidFill>
              </a:rPr>
              <a:t>Pillars of Law Enforcement</a:t>
            </a:r>
            <a:endParaRPr lang="ru-RU" b="1" dirty="0">
              <a:solidFill>
                <a:srgbClr val="C00000"/>
              </a:solidFill>
            </a:endParaRPr>
          </a:p>
        </p:txBody>
      </p:sp>
      <p:sp>
        <p:nvSpPr>
          <p:cNvPr id="6" name="Content Placeholder 5"/>
          <p:cNvSpPr>
            <a:spLocks noGrp="1"/>
          </p:cNvSpPr>
          <p:nvPr>
            <p:ph idx="1"/>
          </p:nvPr>
        </p:nvSpPr>
        <p:spPr/>
        <p:txBody>
          <a:bodyPr>
            <a:normAutofit lnSpcReduction="10000"/>
          </a:bodyPr>
          <a:lstStyle/>
          <a:p>
            <a:r>
              <a:rPr lang="en-US" dirty="0" smtClean="0"/>
              <a:t>Increased budget of State Health Promotion Program – 2018-2019 (800,000 GEL)</a:t>
            </a:r>
          </a:p>
          <a:p>
            <a:r>
              <a:rPr lang="en-US" dirty="0" smtClean="0"/>
              <a:t>WHO FCTC2030 Project (only country from EU region)</a:t>
            </a:r>
          </a:p>
          <a:p>
            <a:r>
              <a:rPr lang="en-US" dirty="0" smtClean="0"/>
              <a:t>Bloomberg Philanthropies Grant Program – “Supporting Endorsement and Enforcement of Strengthened Legislation on Tobacco Demand Reduction in Georgia in order to meet WHO FCTC Requirements”</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548680"/>
            <a:ext cx="8229600" cy="1143000"/>
          </a:xfrm>
        </p:spPr>
        <p:txBody>
          <a:bodyPr>
            <a:noAutofit/>
          </a:bodyPr>
          <a:lstStyle/>
          <a:p>
            <a:r>
              <a:rPr lang="en-US" sz="3200" b="1" dirty="0" smtClean="0">
                <a:solidFill>
                  <a:srgbClr val="C00000"/>
                </a:solidFill>
              </a:rPr>
              <a:t>Launch of the FCTC2030 Project and Results of the WHO FCTC Investment Case in Georgia </a:t>
            </a:r>
            <a:r>
              <a:rPr lang="en-US" sz="2800" b="1" dirty="0" smtClean="0">
                <a:solidFill>
                  <a:srgbClr val="C00000"/>
                </a:solidFill>
              </a:rPr>
              <a:t/>
            </a:r>
            <a:br>
              <a:rPr lang="en-US" sz="2800" b="1" dirty="0" smtClean="0">
                <a:solidFill>
                  <a:srgbClr val="C00000"/>
                </a:solidFill>
              </a:rPr>
            </a:br>
            <a:r>
              <a:rPr lang="en-US" sz="2000" b="1" dirty="0" smtClean="0">
                <a:solidFill>
                  <a:srgbClr val="C00000"/>
                </a:solidFill>
              </a:rPr>
              <a:t>27 February 2018</a:t>
            </a:r>
            <a:br>
              <a:rPr lang="en-US" sz="2000" b="1" dirty="0" smtClean="0">
                <a:solidFill>
                  <a:srgbClr val="C00000"/>
                </a:solidFill>
              </a:rPr>
            </a:br>
            <a:r>
              <a:rPr lang="en-US" sz="2000" b="1" dirty="0" smtClean="0">
                <a:solidFill>
                  <a:srgbClr val="C00000"/>
                </a:solidFill>
              </a:rPr>
              <a:t>Ministry of </a:t>
            </a:r>
            <a:r>
              <a:rPr lang="en-US" sz="2000" b="1" dirty="0" err="1" smtClean="0">
                <a:solidFill>
                  <a:srgbClr val="C00000"/>
                </a:solidFill>
              </a:rPr>
              <a:t>Labour</a:t>
            </a:r>
            <a:r>
              <a:rPr lang="en-US" sz="2000" b="1" dirty="0" smtClean="0">
                <a:solidFill>
                  <a:srgbClr val="C00000"/>
                </a:solidFill>
              </a:rPr>
              <a:t>, Health and Social Affairs</a:t>
            </a:r>
            <a:endParaRPr lang="ru-RU" sz="2000" b="1" dirty="0">
              <a:solidFill>
                <a:srgbClr val="C00000"/>
              </a:solidFill>
            </a:endParaRPr>
          </a:p>
        </p:txBody>
      </p:sp>
      <p:pic>
        <p:nvPicPr>
          <p:cNvPr id="7" name="Picture 2"/>
          <p:cNvPicPr>
            <a:picLocks noChangeAspect="1" noChangeArrowheads="1"/>
          </p:cNvPicPr>
          <p:nvPr/>
        </p:nvPicPr>
        <p:blipFill>
          <a:blip r:embed="rId2" cstate="print"/>
          <a:srcRect/>
          <a:stretch>
            <a:fillRect/>
          </a:stretch>
        </p:blipFill>
        <p:spPr bwMode="auto">
          <a:xfrm>
            <a:off x="1331640" y="2420888"/>
            <a:ext cx="6336704" cy="345638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2910" y="2828836"/>
            <a:ext cx="8215370" cy="2308324"/>
          </a:xfrm>
          <a:prstGeom prst="rect">
            <a:avLst/>
          </a:prstGeom>
        </p:spPr>
        <p:txBody>
          <a:bodyPr wrap="square">
            <a:spAutoFit/>
          </a:bodyPr>
          <a:lstStyle/>
          <a:p>
            <a:endParaRPr lang="ka-GE" dirty="0">
              <a:solidFill>
                <a:prstClr val="black"/>
              </a:solidFill>
            </a:endParaRPr>
          </a:p>
          <a:p>
            <a:endParaRPr lang="ka-GE" dirty="0">
              <a:solidFill>
                <a:prstClr val="black"/>
              </a:solidFill>
            </a:endParaRPr>
          </a:p>
          <a:p>
            <a:endParaRPr lang="ka-GE" dirty="0">
              <a:solidFill>
                <a:prstClr val="black"/>
              </a:solidFill>
            </a:endParaRPr>
          </a:p>
          <a:p>
            <a:endParaRPr lang="ka-GE" dirty="0">
              <a:solidFill>
                <a:prstClr val="black"/>
              </a:solidFill>
            </a:endParaRPr>
          </a:p>
          <a:p>
            <a:endParaRPr lang="ka-GE" dirty="0">
              <a:solidFill>
                <a:prstClr val="black"/>
              </a:solidFill>
            </a:endParaRPr>
          </a:p>
          <a:p>
            <a:endParaRPr lang="ka-GE" dirty="0">
              <a:solidFill>
                <a:prstClr val="black"/>
              </a:solidFill>
            </a:endParaRPr>
          </a:p>
          <a:p>
            <a:endParaRPr lang="ka-GE" dirty="0">
              <a:solidFill>
                <a:prstClr val="black"/>
              </a:solidFill>
            </a:endParaRPr>
          </a:p>
          <a:p>
            <a:endParaRPr lang="en-US" dirty="0">
              <a:solidFill>
                <a:prstClr val="black"/>
              </a:solidFill>
            </a:endParaRPr>
          </a:p>
        </p:txBody>
      </p:sp>
      <p:sp>
        <p:nvSpPr>
          <p:cNvPr id="13" name="Rectangle 4"/>
          <p:cNvSpPr>
            <a:spLocks noChangeArrowheads="1"/>
          </p:cNvSpPr>
          <p:nvPr/>
        </p:nvSpPr>
        <p:spPr bwMode="auto">
          <a:xfrm>
            <a:off x="0" y="6165850"/>
            <a:ext cx="9144000" cy="692150"/>
          </a:xfrm>
          <a:prstGeom prst="rect">
            <a:avLst/>
          </a:prstGeom>
          <a:solidFill>
            <a:srgbClr val="336699"/>
          </a:solidFill>
          <a:ln w="9525">
            <a:solidFill>
              <a:schemeClr val="tx1"/>
            </a:solidFill>
            <a:miter lim="800000"/>
            <a:headEnd/>
            <a:tailEnd/>
          </a:ln>
        </p:spPr>
        <p:txBody>
          <a:bodyPr wrap="none" anchor="ctr"/>
          <a:lstStyle/>
          <a:p>
            <a:pPr algn="ctr"/>
            <a:endParaRPr lang="en-US">
              <a:solidFill>
                <a:prstClr val="black"/>
              </a:solidFill>
            </a:endParaRPr>
          </a:p>
        </p:txBody>
      </p:sp>
      <p:pic>
        <p:nvPicPr>
          <p:cNvPr id="14" name="Picture 1030"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1258888" y="62372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400" b="1" dirty="0">
                <a:solidFill>
                  <a:prstClr val="white"/>
                </a:solidFill>
              </a:rPr>
              <a:t>დაავადებათა კონტროლისა და საზოგადოებრივი ჯანმრთელობის ეროვნული ცენტრი</a:t>
            </a:r>
            <a:endParaRPr lang="ru-RU" sz="1400" b="1" dirty="0">
              <a:solidFill>
                <a:prstClr val="white"/>
              </a:solidFill>
            </a:endParaRPr>
          </a:p>
        </p:txBody>
      </p:sp>
      <p:sp>
        <p:nvSpPr>
          <p:cNvPr id="16" name="Text Box 8"/>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prstClr val="white"/>
                </a:solidFill>
              </a:rPr>
              <a:t>www.ncdc.ge</a:t>
            </a:r>
            <a:endParaRPr lang="ru-RU" dirty="0">
              <a:solidFill>
                <a:prstClr val="white"/>
              </a:solidFill>
            </a:endParaRPr>
          </a:p>
        </p:txBody>
      </p:sp>
      <p:pic>
        <p:nvPicPr>
          <p:cNvPr id="7" name="Picture 3" descr="C:\Users\User\Desktop\SFG_Flyer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1569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260648"/>
            <a:ext cx="8581930" cy="523220"/>
          </a:xfrm>
          <a:prstGeom prst="rect">
            <a:avLst/>
          </a:prstGeom>
        </p:spPr>
        <p:txBody>
          <a:bodyPr wrap="square">
            <a:spAutoFit/>
          </a:bodyPr>
          <a:lstStyle/>
          <a:p>
            <a:pPr algn="ctr"/>
            <a:r>
              <a:rPr lang="en-US" sz="2800" b="1" dirty="0" smtClean="0">
                <a:solidFill>
                  <a:srgbClr val="C00000"/>
                </a:solidFill>
              </a:rPr>
              <a:t>Summary findings of the WHO FCTC Investment Case</a:t>
            </a:r>
            <a:endParaRPr lang="en-US" sz="2800" dirty="0">
              <a:solidFill>
                <a:srgbClr val="C00000"/>
              </a:solidFill>
            </a:endParaRPr>
          </a:p>
        </p:txBody>
      </p:sp>
      <p:pic>
        <p:nvPicPr>
          <p:cNvPr id="4" name="Picture 3"/>
          <p:cNvPicPr>
            <a:picLocks noChangeAspect="1"/>
          </p:cNvPicPr>
          <p:nvPr/>
        </p:nvPicPr>
        <p:blipFill rotWithShape="1">
          <a:blip r:embed="rId5" cstate="print"/>
          <a:srcRect t="10000"/>
          <a:stretch/>
        </p:blipFill>
        <p:spPr>
          <a:xfrm>
            <a:off x="4605337" y="4674049"/>
            <a:ext cx="4538663" cy="1470106"/>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1025" t="7298" r="12784"/>
          <a:stretch/>
        </p:blipFill>
        <p:spPr>
          <a:xfrm>
            <a:off x="5495940" y="1435863"/>
            <a:ext cx="3505200" cy="2843240"/>
          </a:xfrm>
          <a:prstGeom prst="rect">
            <a:avLst/>
          </a:prstGeom>
          <a:ln>
            <a:noFill/>
          </a:ln>
          <a:effectLst>
            <a:softEdge rad="112500"/>
          </a:effectLst>
        </p:spPr>
      </p:pic>
      <p:sp>
        <p:nvSpPr>
          <p:cNvPr id="12" name="Rectangle 11"/>
          <p:cNvSpPr/>
          <p:nvPr/>
        </p:nvSpPr>
        <p:spPr>
          <a:xfrm>
            <a:off x="0" y="836712"/>
            <a:ext cx="2880320" cy="2862322"/>
          </a:xfrm>
          <a:prstGeom prst="rect">
            <a:avLst/>
          </a:prstGeom>
        </p:spPr>
        <p:txBody>
          <a:bodyPr wrap="square">
            <a:spAutoFit/>
          </a:bodyPr>
          <a:lstStyle/>
          <a:p>
            <a:pPr>
              <a:lnSpc>
                <a:spcPct val="100000"/>
              </a:lnSpc>
              <a:buClr>
                <a:srgbClr val="0070C0"/>
              </a:buClr>
            </a:pPr>
            <a:r>
              <a:rPr lang="en-US" b="1" dirty="0" smtClean="0">
                <a:solidFill>
                  <a:srgbClr val="FF0000"/>
                </a:solidFill>
              </a:rPr>
              <a:t>11,400</a:t>
            </a:r>
            <a:r>
              <a:rPr lang="en-US" b="1" dirty="0" smtClean="0"/>
              <a:t> </a:t>
            </a:r>
            <a:r>
              <a:rPr lang="en-US" dirty="0" smtClean="0"/>
              <a:t>Georgian citizens die annually because of tobacco-related diseases, out of which</a:t>
            </a:r>
          </a:p>
          <a:p>
            <a:pPr>
              <a:lnSpc>
                <a:spcPct val="100000"/>
              </a:lnSpc>
              <a:buClr>
                <a:srgbClr val="0070C0"/>
              </a:buClr>
            </a:pPr>
            <a:endParaRPr lang="en-US" dirty="0" smtClean="0"/>
          </a:p>
          <a:p>
            <a:pPr lvl="1">
              <a:lnSpc>
                <a:spcPct val="100000"/>
              </a:lnSpc>
              <a:buClr>
                <a:srgbClr val="0070C0"/>
              </a:buClr>
            </a:pPr>
            <a:r>
              <a:rPr lang="en-US" dirty="0" smtClean="0">
                <a:solidFill>
                  <a:srgbClr val="FF0000"/>
                </a:solidFill>
              </a:rPr>
              <a:t>9,300</a:t>
            </a:r>
            <a:r>
              <a:rPr lang="en-US" dirty="0" smtClean="0"/>
              <a:t> annual deaths due to smoking </a:t>
            </a:r>
          </a:p>
          <a:p>
            <a:pPr lvl="1">
              <a:lnSpc>
                <a:spcPct val="100000"/>
              </a:lnSpc>
              <a:buClr>
                <a:srgbClr val="0070C0"/>
              </a:buClr>
            </a:pPr>
            <a:r>
              <a:rPr lang="en-US" dirty="0" smtClean="0">
                <a:solidFill>
                  <a:srgbClr val="FF0000"/>
                </a:solidFill>
              </a:rPr>
              <a:t>2,100</a:t>
            </a:r>
            <a:r>
              <a:rPr lang="en-US" dirty="0" smtClean="0"/>
              <a:t> annual deaths due to second hand smoke exposure</a:t>
            </a:r>
            <a:endParaRPr lang="en-US" dirty="0"/>
          </a:p>
        </p:txBody>
      </p:sp>
      <p:sp>
        <p:nvSpPr>
          <p:cNvPr id="17" name="Rectangle 16"/>
          <p:cNvSpPr/>
          <p:nvPr/>
        </p:nvSpPr>
        <p:spPr>
          <a:xfrm>
            <a:off x="539552" y="4077072"/>
            <a:ext cx="4608512" cy="1477328"/>
          </a:xfrm>
          <a:prstGeom prst="rect">
            <a:avLst/>
          </a:prstGeom>
        </p:spPr>
        <p:txBody>
          <a:bodyPr wrap="square">
            <a:spAutoFit/>
          </a:bodyPr>
          <a:lstStyle/>
          <a:p>
            <a:pPr>
              <a:lnSpc>
                <a:spcPct val="100000"/>
              </a:lnSpc>
            </a:pPr>
            <a:r>
              <a:rPr lang="en-US" dirty="0" smtClean="0"/>
              <a:t>Total annual direct and indirect costs associated with tobacco-use: </a:t>
            </a:r>
            <a:r>
              <a:rPr lang="en-US" b="1" dirty="0" smtClean="0">
                <a:solidFill>
                  <a:srgbClr val="FF0000"/>
                </a:solidFill>
              </a:rPr>
              <a:t>GEL 824.9</a:t>
            </a:r>
            <a:r>
              <a:rPr lang="en-US" i="1" dirty="0" smtClean="0"/>
              <a:t> </a:t>
            </a:r>
            <a:r>
              <a:rPr lang="en-US" b="1" dirty="0" smtClean="0">
                <a:solidFill>
                  <a:srgbClr val="FF0000"/>
                </a:solidFill>
              </a:rPr>
              <a:t>million</a:t>
            </a:r>
          </a:p>
          <a:p>
            <a:endParaRPr lang="en-US" dirty="0" smtClean="0"/>
          </a:p>
          <a:p>
            <a:pPr>
              <a:lnSpc>
                <a:spcPct val="100000"/>
              </a:lnSpc>
            </a:pPr>
            <a:r>
              <a:rPr lang="en-US" dirty="0" smtClean="0"/>
              <a:t>This is equivalent to an annual loss of </a:t>
            </a:r>
            <a:r>
              <a:rPr lang="en-US" b="1" dirty="0" smtClean="0">
                <a:solidFill>
                  <a:srgbClr val="FF0000"/>
                </a:solidFill>
              </a:rPr>
              <a:t>2.43% of GDP</a:t>
            </a:r>
            <a:endParaRPr lang="en-US" dirty="0"/>
          </a:p>
        </p:txBody>
      </p:sp>
    </p:spTree>
    <p:extLst>
      <p:ext uri="{BB962C8B-B14F-4D97-AF65-F5344CB8AC3E}">
        <p14:creationId xmlns:p14="http://schemas.microsoft.com/office/powerpoint/2010/main" val="4203817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2910" y="2828836"/>
            <a:ext cx="8215370" cy="2308324"/>
          </a:xfrm>
          <a:prstGeom prst="rect">
            <a:avLst/>
          </a:prstGeom>
        </p:spPr>
        <p:txBody>
          <a:bodyPr wrap="square">
            <a:spAutoFit/>
          </a:bodyPr>
          <a:lstStyle/>
          <a:p>
            <a:endParaRPr lang="ka-GE" dirty="0">
              <a:solidFill>
                <a:prstClr val="black"/>
              </a:solidFill>
            </a:endParaRPr>
          </a:p>
          <a:p>
            <a:endParaRPr lang="ka-GE" dirty="0">
              <a:solidFill>
                <a:prstClr val="black"/>
              </a:solidFill>
            </a:endParaRPr>
          </a:p>
          <a:p>
            <a:endParaRPr lang="ka-GE" dirty="0">
              <a:solidFill>
                <a:prstClr val="black"/>
              </a:solidFill>
            </a:endParaRPr>
          </a:p>
          <a:p>
            <a:endParaRPr lang="ka-GE" dirty="0">
              <a:solidFill>
                <a:prstClr val="black"/>
              </a:solidFill>
            </a:endParaRPr>
          </a:p>
          <a:p>
            <a:endParaRPr lang="ka-GE" dirty="0">
              <a:solidFill>
                <a:prstClr val="black"/>
              </a:solidFill>
            </a:endParaRPr>
          </a:p>
          <a:p>
            <a:endParaRPr lang="ka-GE" dirty="0">
              <a:solidFill>
                <a:prstClr val="black"/>
              </a:solidFill>
            </a:endParaRPr>
          </a:p>
          <a:p>
            <a:endParaRPr lang="ka-GE" dirty="0">
              <a:solidFill>
                <a:prstClr val="black"/>
              </a:solidFill>
            </a:endParaRPr>
          </a:p>
          <a:p>
            <a:endParaRPr lang="en-US" dirty="0">
              <a:solidFill>
                <a:prstClr val="black"/>
              </a:solidFill>
            </a:endParaRPr>
          </a:p>
        </p:txBody>
      </p:sp>
      <p:sp>
        <p:nvSpPr>
          <p:cNvPr id="13" name="Rectangle 4"/>
          <p:cNvSpPr>
            <a:spLocks noChangeArrowheads="1"/>
          </p:cNvSpPr>
          <p:nvPr/>
        </p:nvSpPr>
        <p:spPr bwMode="auto">
          <a:xfrm>
            <a:off x="0" y="6165850"/>
            <a:ext cx="9144000" cy="692150"/>
          </a:xfrm>
          <a:prstGeom prst="rect">
            <a:avLst/>
          </a:prstGeom>
          <a:solidFill>
            <a:srgbClr val="336699"/>
          </a:solidFill>
          <a:ln w="9525">
            <a:solidFill>
              <a:schemeClr val="tx1"/>
            </a:solidFill>
            <a:miter lim="800000"/>
            <a:headEnd/>
            <a:tailEnd/>
          </a:ln>
        </p:spPr>
        <p:txBody>
          <a:bodyPr wrap="none" anchor="ctr"/>
          <a:lstStyle/>
          <a:p>
            <a:pPr algn="ctr"/>
            <a:endParaRPr lang="en-US">
              <a:solidFill>
                <a:prstClr val="black"/>
              </a:solidFill>
            </a:endParaRPr>
          </a:p>
        </p:txBody>
      </p:sp>
      <p:pic>
        <p:nvPicPr>
          <p:cNvPr id="14" name="Picture 1030"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1258888" y="62372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400" b="1" dirty="0">
                <a:solidFill>
                  <a:prstClr val="white"/>
                </a:solidFill>
              </a:rPr>
              <a:t>დაავადებათა კონტროლისა და საზოგადოებრივი ჯანმრთელობის ეროვნული ცენტრი</a:t>
            </a:r>
            <a:endParaRPr lang="ru-RU" sz="1400" b="1" dirty="0">
              <a:solidFill>
                <a:prstClr val="white"/>
              </a:solidFill>
            </a:endParaRPr>
          </a:p>
        </p:txBody>
      </p:sp>
      <p:sp>
        <p:nvSpPr>
          <p:cNvPr id="16" name="Text Box 8"/>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prstClr val="white"/>
                </a:solidFill>
              </a:rPr>
              <a:t>www.ncdc.ge</a:t>
            </a:r>
            <a:endParaRPr lang="ru-RU" dirty="0">
              <a:solidFill>
                <a:prstClr val="white"/>
              </a:solidFill>
            </a:endParaRPr>
          </a:p>
        </p:txBody>
      </p:sp>
      <p:pic>
        <p:nvPicPr>
          <p:cNvPr id="7" name="Picture 3" descr="C:\Users\User\Desktop\SFG_Flyer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8934"/>
            <a:ext cx="9144000" cy="61569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stretch>
            <a:fillRect/>
          </a:stretch>
        </p:blipFill>
        <p:spPr>
          <a:xfrm>
            <a:off x="611560" y="692696"/>
            <a:ext cx="7704856" cy="3480915"/>
          </a:xfrm>
          <a:prstGeom prst="rect">
            <a:avLst/>
          </a:prstGeom>
        </p:spPr>
      </p:pic>
      <p:sp>
        <p:nvSpPr>
          <p:cNvPr id="3" name="Rectangle 2"/>
          <p:cNvSpPr/>
          <p:nvPr/>
        </p:nvSpPr>
        <p:spPr>
          <a:xfrm>
            <a:off x="1042988" y="217134"/>
            <a:ext cx="6953280" cy="461665"/>
          </a:xfrm>
          <a:prstGeom prst="rect">
            <a:avLst/>
          </a:prstGeom>
        </p:spPr>
        <p:txBody>
          <a:bodyPr wrap="square">
            <a:spAutoFit/>
          </a:bodyPr>
          <a:lstStyle/>
          <a:p>
            <a:r>
              <a:rPr lang="en-US" sz="2400" b="1" dirty="0" smtClean="0">
                <a:solidFill>
                  <a:srgbClr val="C00000"/>
                </a:solidFill>
              </a:rPr>
              <a:t>Summary findings: Intervention Scenario</a:t>
            </a:r>
            <a:endParaRPr lang="en-US" sz="2400" b="1" dirty="0">
              <a:solidFill>
                <a:srgbClr val="C00000"/>
              </a:solidFill>
            </a:endParaRPr>
          </a:p>
        </p:txBody>
      </p:sp>
      <p:sp>
        <p:nvSpPr>
          <p:cNvPr id="6" name="TextBox 5"/>
          <p:cNvSpPr txBox="1"/>
          <p:nvPr/>
        </p:nvSpPr>
        <p:spPr>
          <a:xfrm>
            <a:off x="6471326" y="4778382"/>
            <a:ext cx="103360" cy="274242"/>
          </a:xfrm>
          <a:prstGeom prst="rect">
            <a:avLst/>
          </a:prstGeom>
          <a:solidFill>
            <a:schemeClr val="bg1"/>
          </a:solidFill>
        </p:spPr>
        <p:txBody>
          <a:bodyPr wrap="square" rtlCol="0">
            <a:spAutoFit/>
          </a:bodyPr>
          <a:lstStyle/>
          <a:p>
            <a:endParaRPr lang="en-US" dirty="0">
              <a:solidFill>
                <a:prstClr val="black"/>
              </a:solidFill>
            </a:endParaRPr>
          </a:p>
        </p:txBody>
      </p:sp>
      <p:sp>
        <p:nvSpPr>
          <p:cNvPr id="21" name="Content Placeholder 1">
            <a:extLst>
              <a:ext uri="{FF2B5EF4-FFF2-40B4-BE49-F238E27FC236}">
                <a16:creationId xmlns:a16="http://schemas.microsoft.com/office/drawing/2014/main" id="{16594C31-CBFA-4009-8857-7AC1E32430B0}"/>
              </a:ext>
            </a:extLst>
          </p:cNvPr>
          <p:cNvSpPr txBox="1">
            <a:spLocks/>
          </p:cNvSpPr>
          <p:nvPr/>
        </p:nvSpPr>
        <p:spPr>
          <a:xfrm>
            <a:off x="149406" y="4778382"/>
            <a:ext cx="8609424" cy="14022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endParaRPr lang="en-US" sz="1200" dirty="0">
              <a:solidFill>
                <a:srgbClr val="0070C0"/>
              </a:solidFill>
            </a:endParaRPr>
          </a:p>
        </p:txBody>
      </p:sp>
      <p:sp>
        <p:nvSpPr>
          <p:cNvPr id="22" name="Rectangle 21"/>
          <p:cNvSpPr/>
          <p:nvPr/>
        </p:nvSpPr>
        <p:spPr>
          <a:xfrm>
            <a:off x="395536" y="4221088"/>
            <a:ext cx="8064896" cy="1384995"/>
          </a:xfrm>
          <a:prstGeom prst="rect">
            <a:avLst/>
          </a:prstGeom>
        </p:spPr>
        <p:txBody>
          <a:bodyPr wrap="square">
            <a:spAutoFit/>
          </a:bodyPr>
          <a:lstStyle/>
          <a:p>
            <a:pPr lvl="0"/>
            <a:r>
              <a:rPr lang="en-US" sz="1400" dirty="0" smtClean="0"/>
              <a:t>Investments in four FCTC measures/interventions* now:</a:t>
            </a:r>
          </a:p>
          <a:p>
            <a:pPr lvl="1"/>
            <a:r>
              <a:rPr lang="en-US" sz="1400" dirty="0" smtClean="0"/>
              <a:t>will save </a:t>
            </a:r>
            <a:r>
              <a:rPr lang="en-US" sz="1400" b="1" dirty="0" smtClean="0">
                <a:solidFill>
                  <a:srgbClr val="FF0000"/>
                </a:solidFill>
              </a:rPr>
              <a:t>53,110</a:t>
            </a:r>
            <a:r>
              <a:rPr lang="en-US" sz="1400" dirty="0" smtClean="0"/>
              <a:t> lives and have positive impact for future well-being of Georgian citizens</a:t>
            </a:r>
          </a:p>
          <a:p>
            <a:pPr lvl="1"/>
            <a:r>
              <a:rPr lang="en-US" sz="1400" dirty="0" smtClean="0"/>
              <a:t>will result in </a:t>
            </a:r>
            <a:r>
              <a:rPr lang="en-US" sz="1400" b="1" dirty="0" smtClean="0">
                <a:solidFill>
                  <a:srgbClr val="FF0000"/>
                </a:solidFill>
              </a:rPr>
              <a:t>GEL 3.6 billion</a:t>
            </a:r>
            <a:r>
              <a:rPr lang="en-US" sz="1400" dirty="0" smtClean="0">
                <a:solidFill>
                  <a:srgbClr val="FF0000"/>
                </a:solidFill>
              </a:rPr>
              <a:t> </a:t>
            </a:r>
            <a:r>
              <a:rPr lang="en-US" sz="1400" dirty="0" smtClean="0"/>
              <a:t>total economic gains </a:t>
            </a:r>
            <a:r>
              <a:rPr lang="en-US" sz="1400" b="1" dirty="0" smtClean="0"/>
              <a:t>over 15 years</a:t>
            </a:r>
            <a:endParaRPr lang="en-US" sz="1400" dirty="0" smtClean="0"/>
          </a:p>
          <a:p>
            <a:pPr lvl="1"/>
            <a:endParaRPr lang="en-US" sz="1400" dirty="0" smtClean="0"/>
          </a:p>
          <a:p>
            <a:pPr lvl="0"/>
            <a:r>
              <a:rPr lang="en-US" sz="1400" dirty="0" smtClean="0"/>
              <a:t>For every </a:t>
            </a:r>
            <a:r>
              <a:rPr lang="en-US" sz="1400" b="1" dirty="0" smtClean="0">
                <a:solidFill>
                  <a:srgbClr val="FF0000"/>
                </a:solidFill>
              </a:rPr>
              <a:t>GEL 1 </a:t>
            </a:r>
            <a:r>
              <a:rPr lang="en-US" sz="1400" dirty="0" smtClean="0"/>
              <a:t>invested in key FCTC interventions now:</a:t>
            </a:r>
          </a:p>
          <a:p>
            <a:pPr lvl="1"/>
            <a:r>
              <a:rPr lang="en-US" sz="1400" dirty="0" smtClean="0"/>
              <a:t>Georgia receives total economic gain of </a:t>
            </a:r>
            <a:r>
              <a:rPr lang="en-US" sz="1400" b="1" dirty="0" smtClean="0">
                <a:solidFill>
                  <a:srgbClr val="FF0000"/>
                </a:solidFill>
              </a:rPr>
              <a:t>GEL 161 </a:t>
            </a:r>
            <a:r>
              <a:rPr lang="en-US" sz="1400" dirty="0" smtClean="0"/>
              <a:t>over the first </a:t>
            </a:r>
            <a:r>
              <a:rPr lang="en-US" sz="1400" b="1" dirty="0" smtClean="0"/>
              <a:t>5 years</a:t>
            </a:r>
            <a:r>
              <a:rPr lang="en-US" sz="1400" dirty="0" smtClean="0"/>
              <a:t> and </a:t>
            </a:r>
            <a:r>
              <a:rPr lang="en-US" sz="1400" b="1" dirty="0" smtClean="0">
                <a:solidFill>
                  <a:srgbClr val="FF0000"/>
                </a:solidFill>
              </a:rPr>
              <a:t>GEL 357 </a:t>
            </a:r>
            <a:r>
              <a:rPr lang="en-US" sz="1400" dirty="0" smtClean="0"/>
              <a:t>after </a:t>
            </a:r>
            <a:r>
              <a:rPr lang="en-US" sz="1400" b="1" dirty="0" smtClean="0"/>
              <a:t>15 years</a:t>
            </a:r>
            <a:endParaRPr lang="en-US" sz="1400" dirty="0"/>
          </a:p>
        </p:txBody>
      </p:sp>
      <p:sp>
        <p:nvSpPr>
          <p:cNvPr id="23" name="TextBox 22">
            <a:extLst>
              <a:ext uri="{FF2B5EF4-FFF2-40B4-BE49-F238E27FC236}">
                <a16:creationId xmlns:a16="http://schemas.microsoft.com/office/drawing/2014/main" id="{20709875-3CC3-4273-A623-C1A812FC59B9}"/>
              </a:ext>
            </a:extLst>
          </p:cNvPr>
          <p:cNvSpPr txBox="1"/>
          <p:nvPr/>
        </p:nvSpPr>
        <p:spPr>
          <a:xfrm>
            <a:off x="323528" y="5661248"/>
            <a:ext cx="5782730" cy="461665"/>
          </a:xfrm>
          <a:prstGeom prst="rect">
            <a:avLst/>
          </a:prstGeom>
          <a:noFill/>
        </p:spPr>
        <p:txBody>
          <a:bodyPr wrap="square" rtlCol="0">
            <a:spAutoFit/>
          </a:bodyPr>
          <a:lstStyle/>
          <a:p>
            <a:r>
              <a:rPr lang="en-US" sz="1200" dirty="0">
                <a:solidFill>
                  <a:srgbClr val="006CB7"/>
                </a:solidFill>
              </a:rPr>
              <a:t>*(</a:t>
            </a:r>
            <a:r>
              <a:rPr lang="en-US" sz="1200" dirty="0" err="1">
                <a:solidFill>
                  <a:srgbClr val="006CB7"/>
                </a:solidFill>
              </a:rPr>
              <a:t>i</a:t>
            </a:r>
            <a:r>
              <a:rPr lang="en-US" sz="1200" dirty="0">
                <a:solidFill>
                  <a:srgbClr val="006CB7"/>
                </a:solidFill>
              </a:rPr>
              <a:t>) increasing taxes, (ii) complete ban on indoor smoking, (iii) banning advertising, sponsorship &amp; promotion, (iv) labeling and packaging</a:t>
            </a:r>
          </a:p>
        </p:txBody>
      </p:sp>
    </p:spTree>
    <p:extLst>
      <p:ext uri="{BB962C8B-B14F-4D97-AF65-F5344CB8AC3E}">
        <p14:creationId xmlns:p14="http://schemas.microsoft.com/office/powerpoint/2010/main" val="3645445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Autofit/>
          </a:bodyPr>
          <a:lstStyle/>
          <a:p>
            <a:r>
              <a:rPr lang="en-US" sz="3200" b="1" dirty="0" smtClean="0">
                <a:solidFill>
                  <a:srgbClr val="C00000"/>
                </a:solidFill>
              </a:rPr>
              <a:t>Launch of Tobacco Control Nationwide Communication Campaign, February 28, 2018</a:t>
            </a:r>
            <a:endParaRPr lang="ru-RU" sz="3200" b="1" dirty="0">
              <a:solidFill>
                <a:srgbClr val="C00000"/>
              </a:solidFill>
            </a:endParaRPr>
          </a:p>
        </p:txBody>
      </p:sp>
      <p:pic>
        <p:nvPicPr>
          <p:cNvPr id="3075" name="Picture 3"/>
          <p:cNvPicPr>
            <a:picLocks noChangeAspect="1" noChangeArrowheads="1"/>
          </p:cNvPicPr>
          <p:nvPr/>
        </p:nvPicPr>
        <p:blipFill>
          <a:blip r:embed="rId2" cstate="print"/>
          <a:srcRect/>
          <a:stretch>
            <a:fillRect/>
          </a:stretch>
        </p:blipFill>
        <p:spPr bwMode="auto">
          <a:xfrm>
            <a:off x="251520" y="1484785"/>
            <a:ext cx="3600400" cy="2400267"/>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4638937" y="1484784"/>
            <a:ext cx="3605472" cy="2403647"/>
          </a:xfrm>
          <a:prstGeom prst="rect">
            <a:avLst/>
          </a:prstGeom>
          <a:noFill/>
          <a:ln w="9525">
            <a:noFill/>
            <a:miter lim="800000"/>
            <a:headEnd/>
            <a:tailEnd/>
          </a:ln>
        </p:spPr>
      </p:pic>
      <p:sp>
        <p:nvSpPr>
          <p:cNvPr id="9" name="Rectangle 8"/>
          <p:cNvSpPr/>
          <p:nvPr/>
        </p:nvSpPr>
        <p:spPr>
          <a:xfrm>
            <a:off x="251520" y="4149080"/>
            <a:ext cx="8496944" cy="923330"/>
          </a:xfrm>
          <a:prstGeom prst="rect">
            <a:avLst/>
          </a:prstGeom>
        </p:spPr>
        <p:txBody>
          <a:bodyPr wrap="square">
            <a:spAutoFit/>
          </a:bodyPr>
          <a:lstStyle/>
          <a:p>
            <a:pPr>
              <a:buNone/>
            </a:pPr>
            <a:r>
              <a:rPr lang="en-US" b="1" dirty="0" smtClean="0">
                <a:solidFill>
                  <a:srgbClr val="C00000"/>
                </a:solidFill>
              </a:rPr>
              <a:t>Smoke-free Law online timer</a:t>
            </a:r>
          </a:p>
          <a:p>
            <a:pPr>
              <a:buNone/>
            </a:pPr>
            <a:r>
              <a:rPr lang="en-US" dirty="0" smtClean="0"/>
              <a:t>http://www.ncdc.ge/Pages/User/Video.aspx?ID=279f5ad3-4b39-4284-b546-600bace73ec1</a:t>
            </a:r>
            <a:endParaRPr lang="ru-RU" dirty="0"/>
          </a:p>
        </p:txBody>
      </p:sp>
      <p:pic>
        <p:nvPicPr>
          <p:cNvPr id="10" name="Picture 4"/>
          <p:cNvPicPr>
            <a:picLocks noChangeAspect="1" noChangeArrowheads="1"/>
          </p:cNvPicPr>
          <p:nvPr/>
        </p:nvPicPr>
        <p:blipFill>
          <a:blip r:embed="rId4" cstate="print"/>
          <a:srcRect/>
          <a:stretch>
            <a:fillRect/>
          </a:stretch>
        </p:blipFill>
        <p:spPr bwMode="auto">
          <a:xfrm>
            <a:off x="2771800" y="4869160"/>
            <a:ext cx="3051163" cy="1796120"/>
          </a:xfrm>
          <a:prstGeom prst="rect">
            <a:avLst/>
          </a:prstGeom>
          <a:noFill/>
          <a:ln w="9525">
            <a:noFill/>
            <a:miter lim="800000"/>
            <a:headEnd/>
            <a:tailEnd/>
          </a:ln>
        </p:spPr>
      </p:pic>
      <p:pic>
        <p:nvPicPr>
          <p:cNvPr id="4098" name="Picture 2" descr="E:\smokefree logo.jpg"/>
          <p:cNvPicPr>
            <a:picLocks noChangeAspect="1" noChangeArrowheads="1"/>
          </p:cNvPicPr>
          <p:nvPr/>
        </p:nvPicPr>
        <p:blipFill>
          <a:blip r:embed="rId5" cstate="print"/>
          <a:srcRect/>
          <a:stretch>
            <a:fillRect/>
          </a:stretch>
        </p:blipFill>
        <p:spPr bwMode="auto">
          <a:xfrm>
            <a:off x="6516216" y="4869160"/>
            <a:ext cx="1897955" cy="18235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404664"/>
            <a:ext cx="8229600" cy="622901"/>
          </a:xfrm>
        </p:spPr>
        <p:txBody>
          <a:bodyPr>
            <a:noAutofit/>
          </a:bodyPr>
          <a:lstStyle/>
          <a:p>
            <a:pPr>
              <a:lnSpc>
                <a:spcPct val="150000"/>
              </a:lnSpc>
            </a:pPr>
            <a:r>
              <a:rPr lang="en-US" sz="2800" b="1" dirty="0" smtClean="0">
                <a:solidFill>
                  <a:srgbClr val="C00000"/>
                </a:solidFill>
              </a:rPr>
              <a:t>Protocol to Eliminate Illicit Trade in Tobacco Products </a:t>
            </a:r>
            <a:endParaRPr lang="en-US" sz="2800" b="1" dirty="0">
              <a:solidFill>
                <a:srgbClr val="C00000"/>
              </a:solidFill>
            </a:endParaRPr>
          </a:p>
        </p:txBody>
      </p:sp>
      <p:sp>
        <p:nvSpPr>
          <p:cNvPr id="2" name="Content Placeholder 1"/>
          <p:cNvSpPr>
            <a:spLocks noGrp="1"/>
          </p:cNvSpPr>
          <p:nvPr>
            <p:ph sz="half" idx="2"/>
          </p:nvPr>
        </p:nvSpPr>
        <p:spPr>
          <a:xfrm>
            <a:off x="683568" y="1484784"/>
            <a:ext cx="7488832" cy="4320480"/>
          </a:xfrm>
        </p:spPr>
        <p:txBody>
          <a:bodyPr>
            <a:normAutofit/>
          </a:bodyPr>
          <a:lstStyle/>
          <a:p>
            <a:pPr>
              <a:lnSpc>
                <a:spcPct val="150000"/>
              </a:lnSpc>
              <a:spcBef>
                <a:spcPts val="0"/>
              </a:spcBef>
              <a:spcAft>
                <a:spcPts val="1200"/>
              </a:spcAft>
            </a:pPr>
            <a:r>
              <a:rPr lang="en-US" sz="2000" b="1" dirty="0" smtClean="0">
                <a:solidFill>
                  <a:schemeClr val="accent1">
                    <a:lumMod val="75000"/>
                  </a:schemeClr>
                </a:solidFill>
              </a:rPr>
              <a:t>Georgia </a:t>
            </a:r>
            <a:r>
              <a:rPr lang="en-US" sz="2000" b="1" dirty="0">
                <a:solidFill>
                  <a:schemeClr val="accent1">
                    <a:lumMod val="75000"/>
                  </a:schemeClr>
                </a:solidFill>
              </a:rPr>
              <a:t>has not signed the Protocol yet</a:t>
            </a:r>
          </a:p>
          <a:p>
            <a:pPr>
              <a:lnSpc>
                <a:spcPct val="150000"/>
              </a:lnSpc>
              <a:spcBef>
                <a:spcPts val="0"/>
              </a:spcBef>
              <a:spcAft>
                <a:spcPts val="1200"/>
              </a:spcAft>
            </a:pPr>
            <a:r>
              <a:rPr lang="en-US" sz="2000" b="1" dirty="0">
                <a:solidFill>
                  <a:schemeClr val="accent1">
                    <a:lumMod val="75000"/>
                  </a:schemeClr>
                </a:solidFill>
              </a:rPr>
              <a:t>Official procedure for the signature and ratification of the Protocol was initiated in </a:t>
            </a:r>
            <a:r>
              <a:rPr lang="en-US" sz="2000" b="1" dirty="0" smtClean="0">
                <a:solidFill>
                  <a:schemeClr val="accent1">
                    <a:lumMod val="75000"/>
                  </a:schemeClr>
                </a:solidFill>
              </a:rPr>
              <a:t>2014 and then again in 2016</a:t>
            </a:r>
          </a:p>
          <a:p>
            <a:pPr>
              <a:lnSpc>
                <a:spcPct val="150000"/>
              </a:lnSpc>
              <a:spcBef>
                <a:spcPts val="0"/>
              </a:spcBef>
              <a:spcAft>
                <a:spcPts val="1200"/>
              </a:spcAft>
            </a:pPr>
            <a:r>
              <a:rPr lang="en-US" sz="2000" b="1" dirty="0" smtClean="0">
                <a:solidFill>
                  <a:schemeClr val="accent1">
                    <a:lumMod val="75000"/>
                  </a:schemeClr>
                </a:solidFill>
              </a:rPr>
              <a:t>Ministry of </a:t>
            </a:r>
            <a:r>
              <a:rPr lang="en-US" sz="2000" b="1" dirty="0" err="1" smtClean="0">
                <a:solidFill>
                  <a:schemeClr val="accent1">
                    <a:lumMod val="75000"/>
                  </a:schemeClr>
                </a:solidFill>
              </a:rPr>
              <a:t>Labour</a:t>
            </a:r>
            <a:r>
              <a:rPr lang="en-US" sz="2000" b="1" dirty="0" smtClean="0">
                <a:solidFill>
                  <a:schemeClr val="accent1">
                    <a:lumMod val="75000"/>
                  </a:schemeClr>
                </a:solidFill>
              </a:rPr>
              <a:t>, Health and Social Affairs has submitted the Protocol to the Ministry of Foreign Affairs</a:t>
            </a:r>
          </a:p>
          <a:p>
            <a:pPr>
              <a:lnSpc>
                <a:spcPct val="150000"/>
              </a:lnSpc>
              <a:spcBef>
                <a:spcPts val="0"/>
              </a:spcBef>
              <a:spcAft>
                <a:spcPts val="1200"/>
              </a:spcAft>
            </a:pPr>
            <a:r>
              <a:rPr lang="en-US" sz="2000" b="1" dirty="0" smtClean="0">
                <a:solidFill>
                  <a:schemeClr val="accent1">
                    <a:lumMod val="75000"/>
                  </a:schemeClr>
                </a:solidFill>
              </a:rPr>
              <a:t>Next Steps to be followed up by the Ministry of Foreign Affairs</a:t>
            </a:r>
          </a:p>
          <a:p>
            <a:pPr>
              <a:lnSpc>
                <a:spcPct val="150000"/>
              </a:lnSpc>
              <a:spcBef>
                <a:spcPts val="0"/>
              </a:spcBef>
              <a:spcAft>
                <a:spcPts val="1200"/>
              </a:spcAft>
            </a:pPr>
            <a:endParaRPr lang="en-US" sz="2000" b="1" dirty="0">
              <a:solidFill>
                <a:schemeClr val="accent1">
                  <a:lumMod val="75000"/>
                </a:schemeClr>
              </a:solidFill>
            </a:endParaRPr>
          </a:p>
          <a:p>
            <a:pPr marL="0" indent="0">
              <a:buNone/>
            </a:pPr>
            <a:endParaRPr lang="en-US" dirty="0"/>
          </a:p>
        </p:txBody>
      </p:sp>
      <p:grpSp>
        <p:nvGrpSpPr>
          <p:cNvPr id="3" name="Group 6"/>
          <p:cNvGrpSpPr>
            <a:grpSpLocks/>
          </p:cNvGrpSpPr>
          <p:nvPr/>
        </p:nvGrpSpPr>
        <p:grpSpPr bwMode="auto">
          <a:xfrm>
            <a:off x="-31687" y="6168620"/>
            <a:ext cx="9180513" cy="728033"/>
            <a:chOff x="0" y="3884"/>
            <a:chExt cx="5760" cy="436"/>
          </a:xfrm>
          <a:solidFill>
            <a:srgbClr val="0099CC"/>
          </a:solidFill>
        </p:grpSpPr>
        <p:sp>
          <p:nvSpPr>
            <p:cNvPr id="7" name="Rectangle 7"/>
            <p:cNvSpPr>
              <a:spLocks noChangeArrowheads="1"/>
            </p:cNvSpPr>
            <p:nvPr/>
          </p:nvSpPr>
          <p:spPr bwMode="auto">
            <a:xfrm>
              <a:off x="0" y="3884"/>
              <a:ext cx="5760" cy="436"/>
            </a:xfrm>
            <a:prstGeom prst="rect">
              <a:avLst/>
            </a:prstGeom>
            <a:grp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ru-RU">
                <a:solidFill>
                  <a:prstClr val="black"/>
                </a:solidFill>
              </a:endParaRPr>
            </a:p>
          </p:txBody>
        </p:sp>
        <p:sp>
          <p:nvSpPr>
            <p:cNvPr id="8" name="Rectangle 8"/>
            <p:cNvSpPr>
              <a:spLocks noChangeArrowheads="1"/>
            </p:cNvSpPr>
            <p:nvPr/>
          </p:nvSpPr>
          <p:spPr bwMode="auto">
            <a:xfrm>
              <a:off x="793" y="3929"/>
              <a:ext cx="2903" cy="1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z="1400" b="1" dirty="0">
                <a:solidFill>
                  <a:prstClr val="white"/>
                </a:solidFill>
              </a:endParaRPr>
            </a:p>
          </p:txBody>
        </p:sp>
        <p:pic>
          <p:nvPicPr>
            <p:cNvPr id="9" name="Picture 1030"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 y="3884"/>
              <a:ext cx="567" cy="4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4694" y="4020"/>
              <a:ext cx="968" cy="2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ru-RU">
                  <a:solidFill>
                    <a:prstClr val="white"/>
                  </a:solidFill>
                </a:rPr>
                <a:t>www.ncdc.ge</a:t>
              </a:r>
              <a:endParaRPr lang="ru-RU" altLang="ru-RU">
                <a:solidFill>
                  <a:prstClr val="white"/>
                </a:solidFill>
              </a:endParaRPr>
            </a:p>
          </p:txBody>
        </p:sp>
      </p:grpSp>
      <p:sp>
        <p:nvSpPr>
          <p:cNvPr id="11" name="Rectangle 6"/>
          <p:cNvSpPr>
            <a:spLocks noChangeArrowheads="1"/>
          </p:cNvSpPr>
          <p:nvPr/>
        </p:nvSpPr>
        <p:spPr bwMode="auto">
          <a:xfrm>
            <a:off x="1258888" y="6375400"/>
            <a:ext cx="5294312" cy="307975"/>
          </a:xfrm>
          <a:prstGeom prst="rect">
            <a:avLst/>
          </a:prstGeom>
          <a:noFill/>
          <a:ln w="9525">
            <a:noFill/>
            <a:miter lim="800000"/>
            <a:headEnd/>
            <a:tailEnd/>
          </a:ln>
        </p:spPr>
        <p:txBody>
          <a:bodyPr>
            <a:spAutoFit/>
          </a:bodyPr>
          <a:lstStyle/>
          <a:p>
            <a:r>
              <a:rPr lang="en-US" altLang="en-US" sz="1400" b="1" dirty="0">
                <a:solidFill>
                  <a:schemeClr val="bg1"/>
                </a:solidFill>
              </a:rPr>
              <a:t>National Center for Disease Control  &amp; Public Health</a:t>
            </a:r>
            <a:endParaRPr lang="ru-RU" altLang="en-US" sz="1400" b="1" dirty="0">
              <a:solidFill>
                <a:schemeClr val="bg1"/>
              </a:solidFill>
            </a:endParaRPr>
          </a:p>
        </p:txBody>
      </p:sp>
    </p:spTree>
    <p:extLst>
      <p:ext uri="{BB962C8B-B14F-4D97-AF65-F5344CB8AC3E}">
        <p14:creationId xmlns:p14="http://schemas.microsoft.com/office/powerpoint/2010/main" val="1573710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8856" y="2413382"/>
            <a:ext cx="8215370" cy="2123658"/>
          </a:xfrm>
          <a:prstGeom prst="rect">
            <a:avLst/>
          </a:prstGeom>
        </p:spPr>
        <p:txBody>
          <a:bodyPr wrap="square">
            <a:spAutoFit/>
          </a:bodyPr>
          <a:lstStyle/>
          <a:p>
            <a:endParaRPr lang="ka-GE" sz="1600" dirty="0"/>
          </a:p>
          <a:p>
            <a:endParaRPr lang="ka-GE" sz="1600" dirty="0"/>
          </a:p>
          <a:p>
            <a:endParaRPr lang="ka-GE" sz="1600" dirty="0"/>
          </a:p>
          <a:p>
            <a:endParaRPr lang="ka-GE" sz="1600" dirty="0"/>
          </a:p>
          <a:p>
            <a:endParaRPr lang="ka-GE" sz="1600" dirty="0"/>
          </a:p>
          <a:p>
            <a:endParaRPr lang="ka-GE" sz="1600" dirty="0"/>
          </a:p>
          <a:p>
            <a:endParaRPr lang="ka-GE" sz="1600" dirty="0"/>
          </a:p>
          <a:p>
            <a:endParaRPr lang="en-US" sz="1600" dirty="0"/>
          </a:p>
        </p:txBody>
      </p:sp>
      <p:sp>
        <p:nvSpPr>
          <p:cNvPr id="5" name="TextBox 4"/>
          <p:cNvSpPr txBox="1"/>
          <p:nvPr/>
        </p:nvSpPr>
        <p:spPr>
          <a:xfrm>
            <a:off x="251520" y="1052737"/>
            <a:ext cx="8599926" cy="4655377"/>
          </a:xfrm>
          <a:prstGeom prst="rect">
            <a:avLst/>
          </a:prstGeom>
          <a:noFill/>
        </p:spPr>
        <p:txBody>
          <a:bodyPr wrap="square" rtlCol="0">
            <a:spAutoFit/>
          </a:bodyPr>
          <a:lstStyle/>
          <a:p>
            <a:pPr marL="342900" indent="-342900">
              <a:lnSpc>
                <a:spcPct val="150000"/>
              </a:lnSpc>
              <a:spcAft>
                <a:spcPts val="600"/>
              </a:spcAft>
              <a:buFont typeface="Arial" pitchFamily="34" charset="0"/>
              <a:buChar char="•"/>
            </a:pPr>
            <a:r>
              <a:rPr lang="en-US" sz="2000" dirty="0" smtClean="0">
                <a:solidFill>
                  <a:schemeClr val="tx2"/>
                </a:solidFill>
              </a:rPr>
              <a:t>Effective</a:t>
            </a:r>
            <a:r>
              <a:rPr lang="ka-GE" sz="2000" dirty="0" smtClean="0">
                <a:solidFill>
                  <a:schemeClr val="tx2"/>
                </a:solidFill>
              </a:rPr>
              <a:t> </a:t>
            </a:r>
            <a:r>
              <a:rPr lang="en-US" sz="2000" dirty="0" smtClean="0">
                <a:solidFill>
                  <a:schemeClr val="tx2"/>
                </a:solidFill>
              </a:rPr>
              <a:t>implementation of the recently adopted tobacco control law</a:t>
            </a:r>
          </a:p>
          <a:p>
            <a:pPr marL="342900" indent="-342900">
              <a:lnSpc>
                <a:spcPct val="150000"/>
              </a:lnSpc>
              <a:spcAft>
                <a:spcPts val="600"/>
              </a:spcAft>
              <a:buFont typeface="Arial" pitchFamily="34" charset="0"/>
              <a:buChar char="•"/>
            </a:pPr>
            <a:r>
              <a:rPr lang="en-US" sz="2000" dirty="0" smtClean="0">
                <a:solidFill>
                  <a:schemeClr val="tx2"/>
                </a:solidFill>
                <a:cs typeface="Arial" pitchFamily="34" charset="0"/>
              </a:rPr>
              <a:t>Strengthen tobacco control research based evidence</a:t>
            </a:r>
          </a:p>
          <a:p>
            <a:pPr marL="342900" indent="-342900">
              <a:lnSpc>
                <a:spcPct val="150000"/>
              </a:lnSpc>
              <a:spcAft>
                <a:spcPts val="600"/>
              </a:spcAft>
              <a:buFont typeface="Arial" pitchFamily="34" charset="0"/>
              <a:buChar char="•"/>
            </a:pPr>
            <a:r>
              <a:rPr lang="en-US" sz="2000" dirty="0" smtClean="0">
                <a:solidFill>
                  <a:schemeClr val="tx2"/>
                </a:solidFill>
                <a:cs typeface="Arial" pitchFamily="34" charset="0"/>
              </a:rPr>
              <a:t>Think beyond health – </a:t>
            </a:r>
            <a:r>
              <a:rPr lang="en-US" sz="2000" dirty="0" err="1" smtClean="0">
                <a:solidFill>
                  <a:schemeClr val="tx2"/>
                </a:solidFill>
                <a:cs typeface="Arial" pitchFamily="34" charset="0"/>
              </a:rPr>
              <a:t>multisectoral</a:t>
            </a:r>
            <a:r>
              <a:rPr lang="en-US" sz="2000" dirty="0" smtClean="0">
                <a:solidFill>
                  <a:schemeClr val="tx2"/>
                </a:solidFill>
                <a:cs typeface="Arial" pitchFamily="34" charset="0"/>
              </a:rPr>
              <a:t> involvement/tobacco control in development agendas</a:t>
            </a:r>
          </a:p>
          <a:p>
            <a:pPr marL="342900" indent="-342900">
              <a:lnSpc>
                <a:spcPct val="150000"/>
              </a:lnSpc>
              <a:spcAft>
                <a:spcPts val="600"/>
              </a:spcAft>
              <a:buFont typeface="Arial" pitchFamily="34" charset="0"/>
              <a:buChar char="•"/>
            </a:pPr>
            <a:r>
              <a:rPr lang="en-US" sz="2000" dirty="0" smtClean="0">
                <a:solidFill>
                  <a:schemeClr val="tx2"/>
                </a:solidFill>
                <a:cs typeface="Arial" pitchFamily="34" charset="0"/>
              </a:rPr>
              <a:t>Strengthen collaboration with civil society </a:t>
            </a:r>
          </a:p>
          <a:p>
            <a:pPr marL="342900" indent="-342900">
              <a:lnSpc>
                <a:spcPct val="150000"/>
              </a:lnSpc>
              <a:spcBef>
                <a:spcPts val="0"/>
              </a:spcBef>
              <a:spcAft>
                <a:spcPts val="600"/>
              </a:spcAft>
              <a:buFont typeface="Arial" pitchFamily="34" charset="0"/>
              <a:buChar char="•"/>
            </a:pPr>
            <a:r>
              <a:rPr lang="en-US" sz="2000" dirty="0" smtClean="0">
                <a:solidFill>
                  <a:schemeClr val="tx2"/>
                </a:solidFill>
                <a:cs typeface="Arial" pitchFamily="34" charset="0"/>
              </a:rPr>
              <a:t>Strengthen international knowledge and experience sharing practices</a:t>
            </a:r>
          </a:p>
          <a:p>
            <a:pPr marL="342900" indent="-342900">
              <a:lnSpc>
                <a:spcPct val="150000"/>
              </a:lnSpc>
              <a:spcBef>
                <a:spcPts val="0"/>
              </a:spcBef>
              <a:spcAft>
                <a:spcPts val="600"/>
              </a:spcAft>
              <a:buFont typeface="Arial" pitchFamily="34" charset="0"/>
              <a:buChar char="•"/>
            </a:pPr>
            <a:r>
              <a:rPr lang="en-US" sz="2000" dirty="0" smtClean="0">
                <a:solidFill>
                  <a:schemeClr val="tx2"/>
                </a:solidFill>
                <a:cs typeface="Arial" pitchFamily="34" charset="0"/>
              </a:rPr>
              <a:t>Be innovative – sustainable funding mechanisms</a:t>
            </a:r>
          </a:p>
          <a:p>
            <a:pPr marL="342900" indent="-342900">
              <a:lnSpc>
                <a:spcPct val="150000"/>
              </a:lnSpc>
              <a:spcBef>
                <a:spcPts val="0"/>
              </a:spcBef>
              <a:spcAft>
                <a:spcPts val="600"/>
              </a:spcAft>
              <a:buFont typeface="Arial" pitchFamily="34" charset="0"/>
              <a:buChar char="•"/>
            </a:pPr>
            <a:r>
              <a:rPr lang="en-US" sz="2000" dirty="0" smtClean="0">
                <a:solidFill>
                  <a:schemeClr val="tx2"/>
                </a:solidFill>
                <a:cs typeface="Arial" pitchFamily="34" charset="0"/>
              </a:rPr>
              <a:t>Be visionary  - aim for TOBACCO END GAME</a:t>
            </a:r>
          </a:p>
          <a:p>
            <a:pPr marL="342900" indent="-342900">
              <a:lnSpc>
                <a:spcPct val="150000"/>
              </a:lnSpc>
              <a:spcBef>
                <a:spcPts val="0"/>
              </a:spcBef>
              <a:spcAft>
                <a:spcPts val="600"/>
              </a:spcAft>
              <a:buFont typeface="Arial" pitchFamily="34" charset="0"/>
              <a:buChar char="•"/>
            </a:pPr>
            <a:endParaRPr lang="en-US" sz="1600" dirty="0" smtClean="0">
              <a:cs typeface="Arial" pitchFamily="34" charset="0"/>
            </a:endParaRPr>
          </a:p>
        </p:txBody>
      </p:sp>
      <p:sp>
        <p:nvSpPr>
          <p:cNvPr id="16" name="Title 3"/>
          <p:cNvSpPr txBox="1">
            <a:spLocks/>
          </p:cNvSpPr>
          <p:nvPr/>
        </p:nvSpPr>
        <p:spPr>
          <a:xfrm>
            <a:off x="251520" y="188640"/>
            <a:ext cx="8604688" cy="936104"/>
          </a:xfrm>
          <a:prstGeom prst="rect">
            <a:avLst/>
          </a:prstGeom>
        </p:spPr>
        <p:txBody>
          <a:bodyPr vert="horz" lIns="91440" tIns="45720" rIns="91440" bIns="45720" rtlCol="0" anchor="ctr">
            <a:noAutofit/>
          </a:bodyPr>
          <a:lstStyle/>
          <a:p>
            <a:pPr algn="ctr"/>
            <a:r>
              <a:rPr lang="en-US" sz="2400" b="1" dirty="0" smtClean="0">
                <a:solidFill>
                  <a:srgbClr val="C00000"/>
                </a:solidFill>
              </a:rPr>
              <a:t>Next steps for accelerating implementation of the </a:t>
            </a:r>
          </a:p>
          <a:p>
            <a:pPr algn="ctr"/>
            <a:r>
              <a:rPr lang="en-US" sz="2400" b="1" dirty="0" smtClean="0">
                <a:solidFill>
                  <a:srgbClr val="C00000"/>
                </a:solidFill>
              </a:rPr>
              <a:t>WHO FCTC in Georgia</a:t>
            </a:r>
            <a:endParaRPr lang="en-US" sz="2400" b="1" dirty="0">
              <a:solidFill>
                <a:srgbClr val="C00000"/>
              </a:solidFill>
            </a:endParaRPr>
          </a:p>
        </p:txBody>
      </p:sp>
      <p:sp>
        <p:nvSpPr>
          <p:cNvPr id="10" name="Rectangle 4"/>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a:effectLst/>
        </p:spPr>
        <p:txBody>
          <a:bodyPr wrap="none" anchor="ctr"/>
          <a:lstStyle/>
          <a:p>
            <a:pPr algn="ctr"/>
            <a:endParaRPr lang="en-US" dirty="0"/>
          </a:p>
        </p:txBody>
      </p:sp>
      <p:sp>
        <p:nvSpPr>
          <p:cNvPr id="11" name="Text Box 8"/>
          <p:cNvSpPr txBox="1">
            <a:spLocks noChangeArrowheads="1"/>
          </p:cNvSpPr>
          <p:nvPr/>
        </p:nvSpPr>
        <p:spPr bwMode="auto">
          <a:xfrm>
            <a:off x="7451725" y="6381750"/>
            <a:ext cx="1543050" cy="366713"/>
          </a:xfrm>
          <a:prstGeom prst="rect">
            <a:avLst/>
          </a:prstGeom>
          <a:noFill/>
          <a:ln w="9525">
            <a:noFill/>
            <a:miter lim="800000"/>
            <a:headEnd/>
            <a:tailEnd/>
          </a:ln>
          <a:effectLst/>
        </p:spPr>
        <p:txBody>
          <a:bodyPr wrap="none">
            <a:spAutoFit/>
          </a:bodyPr>
          <a:lstStyle/>
          <a:p>
            <a:r>
              <a:rPr lang="en-US" dirty="0">
                <a:solidFill>
                  <a:schemeClr val="bg1"/>
                </a:solidFill>
                <a:latin typeface="Arial" charset="0"/>
              </a:rPr>
              <a:t>www.ncdc.ge</a:t>
            </a:r>
            <a:endParaRPr lang="ru-RU" dirty="0">
              <a:solidFill>
                <a:schemeClr val="bg1"/>
              </a:solidFill>
              <a:latin typeface="Arial" charset="0"/>
            </a:endParaRPr>
          </a:p>
        </p:txBody>
      </p:sp>
      <p:sp>
        <p:nvSpPr>
          <p:cNvPr id="12" name="Rectangle 6"/>
          <p:cNvSpPr>
            <a:spLocks noChangeArrowheads="1"/>
          </p:cNvSpPr>
          <p:nvPr/>
        </p:nvSpPr>
        <p:spPr bwMode="auto">
          <a:xfrm>
            <a:off x="1258888" y="6375400"/>
            <a:ext cx="5294312" cy="307975"/>
          </a:xfrm>
          <a:prstGeom prst="rect">
            <a:avLst/>
          </a:prstGeom>
          <a:noFill/>
          <a:ln w="9525">
            <a:noFill/>
            <a:miter lim="800000"/>
            <a:headEnd/>
            <a:tailEnd/>
          </a:ln>
        </p:spPr>
        <p:txBody>
          <a:bodyPr>
            <a:spAutoFit/>
          </a:bodyPr>
          <a:lstStyle/>
          <a:p>
            <a:r>
              <a:rPr lang="en-US" altLang="en-US" sz="1400" b="1" dirty="0">
                <a:solidFill>
                  <a:schemeClr val="bg1"/>
                </a:solidFill>
              </a:rPr>
              <a:t>National Center for Disease Control  &amp; Public Health</a:t>
            </a:r>
            <a:endParaRPr lang="ru-RU" altLang="en-US" sz="1400" b="1" dirty="0">
              <a:solidFill>
                <a:schemeClr val="bg1"/>
              </a:solidFill>
            </a:endParaRPr>
          </a:p>
        </p:txBody>
      </p:sp>
      <p:pic>
        <p:nvPicPr>
          <p:cNvPr id="17" name="Picture 1030" descr="logo"/>
          <p:cNvPicPr>
            <a:picLocks noChangeAspect="1" noChangeArrowheads="1"/>
          </p:cNvPicPr>
          <p:nvPr/>
        </p:nvPicPr>
        <p:blipFill>
          <a:blip r:embed="rId3" cstate="print"/>
          <a:srcRect/>
          <a:stretch>
            <a:fillRect/>
          </a:stretch>
        </p:blipFill>
        <p:spPr bwMode="auto">
          <a:xfrm>
            <a:off x="142875" y="6165850"/>
            <a:ext cx="900113" cy="677863"/>
          </a:xfrm>
          <a:prstGeom prst="rect">
            <a:avLst/>
          </a:prstGeom>
          <a:noFill/>
          <a:ln w="9525">
            <a:noFill/>
            <a:miter lim="800000"/>
            <a:headEnd/>
            <a:tailEnd/>
          </a:ln>
        </p:spPr>
      </p:pic>
    </p:spTree>
    <p:extLst>
      <p:ext uri="{BB962C8B-B14F-4D97-AF65-F5344CB8AC3E}">
        <p14:creationId xmlns:p14="http://schemas.microsoft.com/office/powerpoint/2010/main" val="252939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332656"/>
            <a:ext cx="8796338" cy="1981200"/>
          </a:xfrm>
        </p:spPr>
        <p:txBody>
          <a:bodyPr rtlCol="0">
            <a:noAutofit/>
          </a:bodyPr>
          <a:lstStyle/>
          <a:p>
            <a:pPr eaLnBrk="1" fontAlgn="auto" hangingPunct="1">
              <a:lnSpc>
                <a:spcPct val="150000"/>
              </a:lnSpc>
              <a:spcAft>
                <a:spcPts val="0"/>
              </a:spcAft>
              <a:defRPr/>
            </a:pPr>
            <a:r>
              <a:rPr lang="en-US" sz="2400" dirty="0" smtClean="0">
                <a:solidFill>
                  <a:schemeClr val="accent1">
                    <a:lumMod val="50000"/>
                  </a:schemeClr>
                </a:solidFill>
                <a:effectLst>
                  <a:outerShdw blurRad="38100" dist="38100" dir="2700000" algn="tl">
                    <a:srgbClr val="000000">
                      <a:alpha val="43137"/>
                    </a:srgbClr>
                  </a:outerShdw>
                </a:effectLst>
              </a:rPr>
              <a:t/>
            </a:r>
            <a:br>
              <a:rPr lang="en-US" sz="2400" dirty="0" smtClean="0">
                <a:solidFill>
                  <a:schemeClr val="accent1">
                    <a:lumMod val="50000"/>
                  </a:schemeClr>
                </a:solidFill>
                <a:effectLst>
                  <a:outerShdw blurRad="38100" dist="38100" dir="2700000" algn="tl">
                    <a:srgbClr val="000000">
                      <a:alpha val="43137"/>
                    </a:srgbClr>
                  </a:outerShdw>
                </a:effectLst>
              </a:rPr>
            </a:br>
            <a:r>
              <a:rPr lang="en-US" sz="2400" b="1" dirty="0" smtClean="0">
                <a:solidFill>
                  <a:schemeClr val="accent1">
                    <a:lumMod val="75000"/>
                  </a:schemeClr>
                </a:solidFill>
                <a:effectLst>
                  <a:outerShdw blurRad="38100" dist="38100" dir="2700000" algn="tl">
                    <a:srgbClr val="000000">
                      <a:alpha val="43137"/>
                    </a:srgbClr>
                  </a:outerShdw>
                </a:effectLst>
              </a:rPr>
              <a:t/>
            </a:r>
            <a:br>
              <a:rPr lang="en-US" sz="2400" b="1" dirty="0" smtClean="0">
                <a:solidFill>
                  <a:schemeClr val="accent1">
                    <a:lumMod val="75000"/>
                  </a:schemeClr>
                </a:solidFill>
                <a:effectLst>
                  <a:outerShdw blurRad="38100" dist="38100" dir="2700000" algn="tl">
                    <a:srgbClr val="000000">
                      <a:alpha val="43137"/>
                    </a:srgbClr>
                  </a:outerShdw>
                </a:effectLst>
              </a:rPr>
            </a:br>
            <a:endParaRPr lang="en-US" sz="2400" dirty="0">
              <a:solidFill>
                <a:schemeClr val="accent1">
                  <a:lumMod val="50000"/>
                </a:schemeClr>
              </a:solidFill>
              <a:effectLst>
                <a:outerShdw blurRad="38100" dist="38100" dir="2700000" algn="tl">
                  <a:srgbClr val="000000">
                    <a:alpha val="43137"/>
                  </a:srgbClr>
                </a:outerShdw>
              </a:effectLst>
            </a:endParaRPr>
          </a:p>
        </p:txBody>
      </p:sp>
      <p:sp>
        <p:nvSpPr>
          <p:cNvPr id="9" name="Rectangle 4"/>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a:effectLst/>
        </p:spPr>
        <p:txBody>
          <a:bodyPr wrap="none" anchor="ctr"/>
          <a:lstStyle/>
          <a:p>
            <a:pPr algn="ctr"/>
            <a:endParaRPr lang="en-US" dirty="0"/>
          </a:p>
        </p:txBody>
      </p:sp>
      <p:sp>
        <p:nvSpPr>
          <p:cNvPr id="10" name="Text Box 8"/>
          <p:cNvSpPr txBox="1">
            <a:spLocks noChangeArrowheads="1"/>
          </p:cNvSpPr>
          <p:nvPr/>
        </p:nvSpPr>
        <p:spPr bwMode="auto">
          <a:xfrm>
            <a:off x="7451725" y="6381750"/>
            <a:ext cx="1543050" cy="366713"/>
          </a:xfrm>
          <a:prstGeom prst="rect">
            <a:avLst/>
          </a:prstGeom>
          <a:noFill/>
          <a:ln w="9525">
            <a:noFill/>
            <a:miter lim="800000"/>
            <a:headEnd/>
            <a:tailEnd/>
          </a:ln>
          <a:effectLst/>
        </p:spPr>
        <p:txBody>
          <a:bodyPr wrap="none">
            <a:spAutoFit/>
          </a:bodyPr>
          <a:lstStyle/>
          <a:p>
            <a:r>
              <a:rPr lang="en-US" dirty="0">
                <a:solidFill>
                  <a:schemeClr val="bg1"/>
                </a:solidFill>
                <a:latin typeface="Arial" charset="0"/>
              </a:rPr>
              <a:t>www.ncdc.ge</a:t>
            </a:r>
            <a:endParaRPr lang="ru-RU" dirty="0">
              <a:solidFill>
                <a:schemeClr val="bg1"/>
              </a:solidFill>
              <a:latin typeface="Arial" charset="0"/>
            </a:endParaRPr>
          </a:p>
        </p:txBody>
      </p:sp>
      <p:sp>
        <p:nvSpPr>
          <p:cNvPr id="11" name="Rectangle 6"/>
          <p:cNvSpPr>
            <a:spLocks noChangeArrowheads="1"/>
          </p:cNvSpPr>
          <p:nvPr/>
        </p:nvSpPr>
        <p:spPr bwMode="auto">
          <a:xfrm>
            <a:off x="1258888" y="6375400"/>
            <a:ext cx="5294312" cy="307975"/>
          </a:xfrm>
          <a:prstGeom prst="rect">
            <a:avLst/>
          </a:prstGeom>
          <a:noFill/>
          <a:ln w="9525">
            <a:noFill/>
            <a:miter lim="800000"/>
            <a:headEnd/>
            <a:tailEnd/>
          </a:ln>
        </p:spPr>
        <p:txBody>
          <a:bodyPr>
            <a:spAutoFit/>
          </a:bodyPr>
          <a:lstStyle/>
          <a:p>
            <a:r>
              <a:rPr lang="en-US" altLang="en-US" sz="1400" b="1" dirty="0">
                <a:solidFill>
                  <a:schemeClr val="bg1"/>
                </a:solidFill>
              </a:rPr>
              <a:t>National Center for Disease Control  &amp; Public Health</a:t>
            </a:r>
            <a:endParaRPr lang="ru-RU" altLang="en-US" sz="1400" b="1" dirty="0">
              <a:solidFill>
                <a:schemeClr val="bg1"/>
              </a:solidFill>
            </a:endParaRPr>
          </a:p>
        </p:txBody>
      </p:sp>
      <p:pic>
        <p:nvPicPr>
          <p:cNvPr id="12" name="Picture 1030" descr="logo"/>
          <p:cNvPicPr>
            <a:picLocks noChangeAspect="1" noChangeArrowheads="1"/>
          </p:cNvPicPr>
          <p:nvPr/>
        </p:nvPicPr>
        <p:blipFill>
          <a:blip r:embed="rId2" cstate="print"/>
          <a:srcRect/>
          <a:stretch>
            <a:fillRect/>
          </a:stretch>
        </p:blipFill>
        <p:spPr bwMode="auto">
          <a:xfrm>
            <a:off x="142875" y="6165850"/>
            <a:ext cx="900113" cy="677863"/>
          </a:xfrm>
          <a:prstGeom prst="rect">
            <a:avLst/>
          </a:prstGeom>
          <a:noFill/>
          <a:ln w="9525">
            <a:noFill/>
            <a:miter lim="800000"/>
            <a:headEnd/>
            <a:tailEnd/>
          </a:ln>
        </p:spPr>
      </p:pic>
      <p:pic>
        <p:nvPicPr>
          <p:cNvPr id="13" name="Picture 2" descr="C:\Users\User\Desktop\SFG_Fly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96752"/>
            <a:ext cx="5004048" cy="43204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smokefree logo.jpg"/>
          <p:cNvPicPr>
            <a:picLocks noChangeAspect="1" noChangeArrowheads="1"/>
          </p:cNvPicPr>
          <p:nvPr/>
        </p:nvPicPr>
        <p:blipFill>
          <a:blip r:embed="rId4" cstate="print"/>
          <a:srcRect/>
          <a:stretch>
            <a:fillRect/>
          </a:stretch>
        </p:blipFill>
        <p:spPr bwMode="auto">
          <a:xfrm>
            <a:off x="4572000" y="1556792"/>
            <a:ext cx="4371975" cy="4200525"/>
          </a:xfrm>
          <a:prstGeom prst="rect">
            <a:avLst/>
          </a:prstGeom>
          <a:noFill/>
        </p:spPr>
      </p:pic>
    </p:spTree>
    <p:extLst>
      <p:ext uri="{BB962C8B-B14F-4D97-AF65-F5344CB8AC3E}">
        <p14:creationId xmlns:p14="http://schemas.microsoft.com/office/powerpoint/2010/main" val="169867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511551" y="1835109"/>
            <a:ext cx="3298634" cy="187510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dirty="0">
                <a:latin typeface="Calibri (Headings)"/>
                <a:cs typeface="Sylfaen"/>
              </a:rPr>
              <a:t>Active Smoker</a:t>
            </a:r>
            <a:r>
              <a:rPr lang="ka-GE" sz="2200" dirty="0">
                <a:latin typeface="Calibri (Headings)"/>
                <a:cs typeface="Calibri" panose="020F0502020204030204" pitchFamily="34" charset="0"/>
              </a:rPr>
              <a:t>- 33%</a:t>
            </a:r>
          </a:p>
          <a:p>
            <a:pPr marL="0" indent="0">
              <a:buFont typeface="Arial"/>
              <a:buNone/>
            </a:pPr>
            <a:endParaRPr lang="ka-GE" sz="2200" dirty="0">
              <a:latin typeface="Calibri (Headings)"/>
              <a:cs typeface="Sylfaen"/>
            </a:endParaRPr>
          </a:p>
          <a:p>
            <a:pPr marL="0" indent="0">
              <a:buFont typeface="Arial"/>
              <a:buNone/>
            </a:pPr>
            <a:r>
              <a:rPr lang="en-US" sz="2200" dirty="0">
                <a:latin typeface="Calibri (Headings)"/>
                <a:cs typeface="Sylfaen"/>
              </a:rPr>
              <a:t>Second hand Smokers </a:t>
            </a:r>
            <a:r>
              <a:rPr lang="ka-GE" sz="2200" dirty="0">
                <a:latin typeface="Calibri (Headings)"/>
                <a:cs typeface="Sylfaen"/>
              </a:rPr>
              <a:t> - 39%</a:t>
            </a:r>
          </a:p>
          <a:p>
            <a:pPr marL="0" indent="0">
              <a:buFont typeface="Arial"/>
              <a:buNone/>
            </a:pPr>
            <a:endParaRPr lang="ka-GE" sz="2400" dirty="0">
              <a:latin typeface="Sylfaen"/>
              <a:cs typeface="Sylfaen"/>
            </a:endParaRPr>
          </a:p>
        </p:txBody>
      </p:sp>
      <p:sp>
        <p:nvSpPr>
          <p:cNvPr id="7" name="TextBox 6"/>
          <p:cNvSpPr txBox="1"/>
          <p:nvPr/>
        </p:nvSpPr>
        <p:spPr>
          <a:xfrm>
            <a:off x="5032612" y="1708109"/>
            <a:ext cx="3918838" cy="1384995"/>
          </a:xfrm>
          <a:prstGeom prst="rect">
            <a:avLst/>
          </a:prstGeom>
          <a:noFill/>
          <a:ln>
            <a:solidFill>
              <a:srgbClr val="FF0000"/>
            </a:solidFill>
          </a:ln>
        </p:spPr>
        <p:txBody>
          <a:bodyPr wrap="square" rtlCol="0">
            <a:spAutoFit/>
          </a:bodyPr>
          <a:lstStyle/>
          <a:p>
            <a:pPr algn="ctr"/>
            <a:r>
              <a:rPr lang="en-US" sz="2800" b="1" dirty="0">
                <a:cs typeface="Sylfaen"/>
              </a:rPr>
              <a:t>2/3 of the population is exposed to tobacco smoke</a:t>
            </a:r>
          </a:p>
        </p:txBody>
      </p:sp>
      <p:sp>
        <p:nvSpPr>
          <p:cNvPr id="8" name="Right Arrow 7"/>
          <p:cNvSpPr/>
          <p:nvPr/>
        </p:nvSpPr>
        <p:spPr>
          <a:xfrm>
            <a:off x="4034980" y="2281283"/>
            <a:ext cx="934905" cy="31754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31783" y="3439041"/>
            <a:ext cx="8757195" cy="1107996"/>
          </a:xfrm>
          <a:prstGeom prst="rect">
            <a:avLst/>
          </a:prstGeom>
          <a:noFill/>
        </p:spPr>
        <p:txBody>
          <a:bodyPr wrap="square" rtlCol="0">
            <a:spAutoFit/>
          </a:bodyPr>
          <a:lstStyle/>
          <a:p>
            <a:r>
              <a:rPr lang="en-US" sz="2200" b="1" dirty="0" err="1">
                <a:cs typeface="Sylfaen"/>
              </a:rPr>
              <a:t>Annualy</a:t>
            </a:r>
            <a:r>
              <a:rPr lang="en-US" sz="2200" b="1" dirty="0">
                <a:cs typeface="Sylfaen"/>
              </a:rPr>
              <a:t>:</a:t>
            </a:r>
          </a:p>
          <a:p>
            <a:r>
              <a:rPr lang="en-US" sz="2200" dirty="0">
                <a:cs typeface="Sylfaen"/>
              </a:rPr>
              <a:t>Tobacco related illness - 70 000</a:t>
            </a:r>
            <a:endParaRPr lang="en-US" sz="2200" b="1" dirty="0">
              <a:latin typeface="Sylfaen"/>
              <a:cs typeface="Sylfaen"/>
            </a:endParaRPr>
          </a:p>
          <a:p>
            <a:endParaRPr lang="en-US" sz="2200" b="1" dirty="0">
              <a:latin typeface="Sylfaen"/>
              <a:cs typeface="Sylfaen"/>
            </a:endParaRPr>
          </a:p>
        </p:txBody>
      </p:sp>
      <p:sp>
        <p:nvSpPr>
          <p:cNvPr id="14" name="Right Arrow 13"/>
          <p:cNvSpPr/>
          <p:nvPr/>
        </p:nvSpPr>
        <p:spPr>
          <a:xfrm>
            <a:off x="4034980" y="3834268"/>
            <a:ext cx="934905" cy="31754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ame 17"/>
          <p:cNvSpPr/>
          <p:nvPr/>
        </p:nvSpPr>
        <p:spPr>
          <a:xfrm>
            <a:off x="5032612" y="3226951"/>
            <a:ext cx="3918838" cy="1230060"/>
          </a:xfrm>
          <a:prstGeom prst="frame">
            <a:avLst>
              <a:gd name="adj1" fmla="val 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C00000"/>
                </a:solidFill>
              </a:rPr>
              <a:t>Tobacco related deaths </a:t>
            </a:r>
            <a:r>
              <a:rPr lang="en-US" sz="2400" b="1" dirty="0" smtClean="0">
                <a:solidFill>
                  <a:srgbClr val="C00000"/>
                </a:solidFill>
              </a:rPr>
              <a:t>-11400</a:t>
            </a:r>
            <a:r>
              <a:rPr lang="en-US" sz="2400" b="1" dirty="0">
                <a:solidFill>
                  <a:srgbClr val="C00000"/>
                </a:solidFill>
              </a:rPr>
              <a:t>, or every fifth (!) death</a:t>
            </a:r>
          </a:p>
        </p:txBody>
      </p:sp>
      <p:sp>
        <p:nvSpPr>
          <p:cNvPr id="15" name="Right Arrow 14"/>
          <p:cNvSpPr/>
          <p:nvPr/>
        </p:nvSpPr>
        <p:spPr>
          <a:xfrm>
            <a:off x="2707993" y="5503841"/>
            <a:ext cx="609745" cy="31754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5191362" y="5497470"/>
            <a:ext cx="460138" cy="31754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457200" y="274638"/>
            <a:ext cx="8229600" cy="86148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C00000"/>
                </a:solidFill>
              </a:rPr>
              <a:t>Scope of Tobacco Epidemy in Georgia</a:t>
            </a:r>
          </a:p>
        </p:txBody>
      </p:sp>
      <p:pic>
        <p:nvPicPr>
          <p:cNvPr id="2" name="Picture 1"/>
          <p:cNvPicPr>
            <a:picLocks noChangeAspect="1"/>
          </p:cNvPicPr>
          <p:nvPr/>
        </p:nvPicPr>
        <p:blipFill>
          <a:blip r:embed="rId3" cstate="print"/>
          <a:stretch>
            <a:fillRect/>
          </a:stretch>
        </p:blipFill>
        <p:spPr>
          <a:xfrm>
            <a:off x="0" y="4802174"/>
            <a:ext cx="2616200" cy="2006600"/>
          </a:xfrm>
          <a:prstGeom prst="rect">
            <a:avLst/>
          </a:prstGeom>
        </p:spPr>
      </p:pic>
      <p:pic>
        <p:nvPicPr>
          <p:cNvPr id="3" name="Picture 2"/>
          <p:cNvPicPr>
            <a:picLocks noChangeAspect="1"/>
          </p:cNvPicPr>
          <p:nvPr/>
        </p:nvPicPr>
        <p:blipFill>
          <a:blip r:embed="rId4" cstate="print"/>
          <a:stretch>
            <a:fillRect/>
          </a:stretch>
        </p:blipFill>
        <p:spPr>
          <a:xfrm>
            <a:off x="3282129" y="4643967"/>
            <a:ext cx="1892300" cy="1993900"/>
          </a:xfrm>
          <a:prstGeom prst="rect">
            <a:avLst/>
          </a:prstGeom>
        </p:spPr>
      </p:pic>
      <p:pic>
        <p:nvPicPr>
          <p:cNvPr id="4" name="Picture 3"/>
          <p:cNvPicPr>
            <a:picLocks noChangeAspect="1"/>
          </p:cNvPicPr>
          <p:nvPr/>
        </p:nvPicPr>
        <p:blipFill>
          <a:blip r:embed="rId5" cstate="print"/>
          <a:stretch>
            <a:fillRect/>
          </a:stretch>
        </p:blipFill>
        <p:spPr>
          <a:xfrm>
            <a:off x="5651500" y="4535717"/>
            <a:ext cx="3437478" cy="2102150"/>
          </a:xfrm>
          <a:prstGeom prst="rect">
            <a:avLst/>
          </a:prstGeom>
        </p:spPr>
      </p:pic>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2FCCBD2-DF52-6D46-A2F3-464F3F158A03}" type="slidenum">
              <a:rPr lang="en-US" smtClean="0"/>
              <a:pPr/>
              <a:t>2</a:t>
            </a:fld>
            <a:endParaRPr lang="en-US"/>
          </a:p>
        </p:txBody>
      </p:sp>
    </p:spTree>
    <p:extLst>
      <p:ext uri="{BB962C8B-B14F-4D97-AF65-F5344CB8AC3E}">
        <p14:creationId xmlns:p14="http://schemas.microsoft.com/office/powerpoint/2010/main" val="126252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2910" y="2828836"/>
            <a:ext cx="8215370" cy="2308324"/>
          </a:xfrm>
          <a:prstGeom prst="rect">
            <a:avLst/>
          </a:prstGeom>
        </p:spPr>
        <p:txBody>
          <a:bodyPr wrap="square">
            <a:spAutoFit/>
          </a:bodyPr>
          <a:lstStyle/>
          <a:p>
            <a:endParaRPr lang="ka-GE" dirty="0"/>
          </a:p>
          <a:p>
            <a:endParaRPr lang="ka-GE" dirty="0"/>
          </a:p>
          <a:p>
            <a:endParaRPr lang="ka-GE" dirty="0"/>
          </a:p>
          <a:p>
            <a:endParaRPr lang="ka-GE" dirty="0"/>
          </a:p>
          <a:p>
            <a:endParaRPr lang="ka-GE" dirty="0"/>
          </a:p>
          <a:p>
            <a:endParaRPr lang="ka-GE" dirty="0"/>
          </a:p>
          <a:p>
            <a:endParaRPr lang="ka-GE" dirty="0"/>
          </a:p>
          <a:p>
            <a:endParaRPr lang="en-US" dirty="0"/>
          </a:p>
        </p:txBody>
      </p:sp>
      <p:sp>
        <p:nvSpPr>
          <p:cNvPr id="13" name="Rectangle 4"/>
          <p:cNvSpPr>
            <a:spLocks noChangeArrowheads="1"/>
          </p:cNvSpPr>
          <p:nvPr/>
        </p:nvSpPr>
        <p:spPr bwMode="auto">
          <a:xfrm>
            <a:off x="0" y="6165850"/>
            <a:ext cx="9144000" cy="692150"/>
          </a:xfrm>
          <a:prstGeom prst="rect">
            <a:avLst/>
          </a:prstGeom>
          <a:solidFill>
            <a:srgbClr val="336699"/>
          </a:solidFill>
          <a:ln w="9525">
            <a:solidFill>
              <a:schemeClr val="tx1"/>
            </a:solidFill>
            <a:miter lim="800000"/>
            <a:headEnd/>
            <a:tailEnd/>
          </a:ln>
        </p:spPr>
        <p:txBody>
          <a:bodyPr wrap="none" anchor="ctr"/>
          <a:lstStyle/>
          <a:p>
            <a:pPr algn="ctr"/>
            <a:endParaRPr lang="en-US"/>
          </a:p>
        </p:txBody>
      </p:sp>
      <p:pic>
        <p:nvPicPr>
          <p:cNvPr id="14" name="Picture 1030"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1258888" y="62372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400" b="1" dirty="0">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dirty="0">
              <a:solidFill>
                <a:schemeClr val="bg1"/>
              </a:solidFill>
            </a:endParaRPr>
          </a:p>
        </p:txBody>
      </p:sp>
      <p:sp>
        <p:nvSpPr>
          <p:cNvPr id="16" name="Text Box 8"/>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rPr>
              <a:t>www.ncdc.ge</a:t>
            </a:r>
            <a:endParaRPr lang="ru-RU" dirty="0">
              <a:solidFill>
                <a:schemeClr val="bg1"/>
              </a:solidFill>
            </a:endParaRPr>
          </a:p>
        </p:txBody>
      </p:sp>
      <p:pic>
        <p:nvPicPr>
          <p:cNvPr id="7" name="Picture 3" descr="C:\Users\User\Desktop\SFG_Flyer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1569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79712" y="1916832"/>
            <a:ext cx="6768752" cy="1200329"/>
          </a:xfrm>
          <a:prstGeom prst="rect">
            <a:avLst/>
          </a:prstGeom>
          <a:noFill/>
        </p:spPr>
        <p:txBody>
          <a:bodyPr wrap="square" rtlCol="0">
            <a:spAutoFit/>
          </a:bodyPr>
          <a:lstStyle/>
          <a:p>
            <a:r>
              <a:rPr lang="en-US" sz="3600" b="1" dirty="0" smtClean="0">
                <a:solidFill>
                  <a:srgbClr val="0070C0"/>
                </a:solidFill>
              </a:rPr>
              <a:t>Georgia EU Association Agreement Agenda</a:t>
            </a:r>
            <a:endParaRPr lang="en-US" sz="3600" b="1" dirty="0">
              <a:solidFill>
                <a:srgbClr val="0070C0"/>
              </a:solidFill>
            </a:endParaRPr>
          </a:p>
        </p:txBody>
      </p:sp>
      <p:sp>
        <p:nvSpPr>
          <p:cNvPr id="4" name="TextBox 3"/>
          <p:cNvSpPr txBox="1"/>
          <p:nvPr/>
        </p:nvSpPr>
        <p:spPr>
          <a:xfrm>
            <a:off x="611560" y="3789040"/>
            <a:ext cx="7467600" cy="1200329"/>
          </a:xfrm>
          <a:prstGeom prst="rect">
            <a:avLst/>
          </a:prstGeom>
          <a:noFill/>
        </p:spPr>
        <p:txBody>
          <a:bodyPr wrap="square" rtlCol="0">
            <a:spAutoFit/>
          </a:bodyPr>
          <a:lstStyle/>
          <a:p>
            <a:pPr marL="285750" indent="-285750">
              <a:buFont typeface="Wingdings" pitchFamily="2" charset="2"/>
              <a:buChar char="ü"/>
            </a:pPr>
            <a:r>
              <a:rPr lang="en-US" dirty="0" smtClean="0">
                <a:solidFill>
                  <a:srgbClr val="002060"/>
                </a:solidFill>
              </a:rPr>
              <a:t>AA was signed in 2015, entered into force in 2016</a:t>
            </a:r>
            <a:endParaRPr lang="ka-GE" dirty="0" smtClean="0">
              <a:solidFill>
                <a:srgbClr val="002060"/>
              </a:solidFill>
            </a:endParaRPr>
          </a:p>
          <a:p>
            <a:pPr marL="285750" indent="-285750">
              <a:buFont typeface="Wingdings" pitchFamily="2" charset="2"/>
              <a:buChar char="ü"/>
            </a:pPr>
            <a:r>
              <a:rPr lang="ka-GE" dirty="0" smtClean="0">
                <a:solidFill>
                  <a:srgbClr val="002060"/>
                </a:solidFill>
              </a:rPr>
              <a:t>2014-2017 – </a:t>
            </a:r>
            <a:r>
              <a:rPr lang="en-US" dirty="0" smtClean="0">
                <a:solidFill>
                  <a:srgbClr val="002060"/>
                </a:solidFill>
              </a:rPr>
              <a:t>first phase</a:t>
            </a:r>
            <a:r>
              <a:rPr lang="ka-GE" dirty="0" smtClean="0">
                <a:solidFill>
                  <a:srgbClr val="002060"/>
                </a:solidFill>
              </a:rPr>
              <a:t> </a:t>
            </a:r>
            <a:r>
              <a:rPr lang="ka-GE" dirty="0" smtClean="0">
                <a:solidFill>
                  <a:srgbClr val="002060"/>
                </a:solidFill>
                <a:sym typeface="Wingdings" pitchFamily="2" charset="2"/>
              </a:rPr>
              <a:t> </a:t>
            </a:r>
            <a:r>
              <a:rPr lang="ka-GE" dirty="0" smtClean="0">
                <a:solidFill>
                  <a:srgbClr val="002060"/>
                </a:solidFill>
              </a:rPr>
              <a:t>2017-2020 – </a:t>
            </a:r>
            <a:r>
              <a:rPr lang="en-US" dirty="0" smtClean="0">
                <a:solidFill>
                  <a:srgbClr val="002060"/>
                </a:solidFill>
              </a:rPr>
              <a:t>second phase</a:t>
            </a:r>
            <a:endParaRPr lang="ka-GE" dirty="0" smtClean="0">
              <a:solidFill>
                <a:srgbClr val="002060"/>
              </a:solidFill>
            </a:endParaRPr>
          </a:p>
          <a:p>
            <a:pPr marL="285750" indent="-285750">
              <a:buFont typeface="Wingdings" pitchFamily="2" charset="2"/>
              <a:buChar char="ü"/>
            </a:pPr>
            <a:r>
              <a:rPr lang="en-US" dirty="0" smtClean="0">
                <a:solidFill>
                  <a:srgbClr val="002060"/>
                </a:solidFill>
              </a:rPr>
              <a:t>Considers approximation of tobacco control legislation to respective EU Directives and standards</a:t>
            </a:r>
            <a:endParaRPr lang="en-US" dirty="0">
              <a:solidFill>
                <a:srgbClr val="002060"/>
              </a:solidFill>
            </a:endParaRPr>
          </a:p>
        </p:txBody>
      </p:sp>
      <p:pic>
        <p:nvPicPr>
          <p:cNvPr id="4098" name="Picture 2" descr="C:\Users\User\Desktop\Asocireba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4380" y="76200"/>
            <a:ext cx="3276517" cy="1696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585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07288" cy="1080120"/>
          </a:xfrm>
        </p:spPr>
        <p:txBody>
          <a:bodyPr>
            <a:normAutofit fontScale="90000"/>
          </a:bodyPr>
          <a:lstStyle/>
          <a:p>
            <a:r>
              <a:rPr lang="en-US" b="1" dirty="0" smtClean="0">
                <a:solidFill>
                  <a:schemeClr val="accent2"/>
                </a:solidFill>
              </a:rPr>
              <a:t>EU Association Agreement Obligations</a:t>
            </a:r>
            <a:endParaRPr lang="ru-RU" b="1" dirty="0">
              <a:solidFill>
                <a:schemeClr val="accent2"/>
              </a:solidFill>
            </a:endParaRPr>
          </a:p>
        </p:txBody>
      </p:sp>
      <p:sp>
        <p:nvSpPr>
          <p:cNvPr id="3" name="Content Placeholder 2"/>
          <p:cNvSpPr>
            <a:spLocks noGrp="1"/>
          </p:cNvSpPr>
          <p:nvPr>
            <p:ph idx="1"/>
          </p:nvPr>
        </p:nvSpPr>
        <p:spPr/>
        <p:txBody>
          <a:bodyPr/>
          <a:lstStyle/>
          <a:p>
            <a:endParaRPr lang="ru-RU" dirty="0"/>
          </a:p>
        </p:txBody>
      </p:sp>
      <p:graphicFrame>
        <p:nvGraphicFramePr>
          <p:cNvPr id="4" name="Table 3"/>
          <p:cNvGraphicFramePr>
            <a:graphicFrameLocks noGrp="1"/>
          </p:cNvGraphicFramePr>
          <p:nvPr/>
        </p:nvGraphicFramePr>
        <p:xfrm>
          <a:off x="323528" y="1196752"/>
          <a:ext cx="8352927" cy="5186046"/>
        </p:xfrm>
        <a:graphic>
          <a:graphicData uri="http://schemas.openxmlformats.org/drawingml/2006/table">
            <a:tbl>
              <a:tblPr firstRow="1" bandRow="1">
                <a:tableStyleId>{5C22544A-7EE6-4342-B048-85BDC9FD1C3A}</a:tableStyleId>
              </a:tblPr>
              <a:tblGrid>
                <a:gridCol w="2784309">
                  <a:extLst>
                    <a:ext uri="{9D8B030D-6E8A-4147-A177-3AD203B41FA5}">
                      <a16:colId xmlns:a16="http://schemas.microsoft.com/office/drawing/2014/main" val="20000"/>
                    </a:ext>
                  </a:extLst>
                </a:gridCol>
                <a:gridCol w="2784309">
                  <a:extLst>
                    <a:ext uri="{9D8B030D-6E8A-4147-A177-3AD203B41FA5}">
                      <a16:colId xmlns:a16="http://schemas.microsoft.com/office/drawing/2014/main" val="20001"/>
                    </a:ext>
                  </a:extLst>
                </a:gridCol>
                <a:gridCol w="2784309">
                  <a:extLst>
                    <a:ext uri="{9D8B030D-6E8A-4147-A177-3AD203B41FA5}">
                      <a16:colId xmlns:a16="http://schemas.microsoft.com/office/drawing/2014/main" val="20002"/>
                    </a:ext>
                  </a:extLst>
                </a:gridCol>
              </a:tblGrid>
              <a:tr h="1241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TAPS DIRECTIVE </a:t>
                      </a:r>
                      <a:r>
                        <a:rPr lang="ka-GE" b="1" dirty="0" smtClean="0">
                          <a:solidFill>
                            <a:schemeClr val="tx1"/>
                          </a:solidFill>
                        </a:rPr>
                        <a:t>2003/33/EC</a:t>
                      </a:r>
                      <a:endParaRPr lang="ru-RU" b="1" dirty="0" smtClean="0">
                        <a:solidFill>
                          <a:schemeClr val="tx1"/>
                        </a:solidFill>
                      </a:endParaRPr>
                    </a:p>
                    <a:p>
                      <a:endParaRPr lang="ru-RU" b="1" dirty="0">
                        <a:solidFill>
                          <a:schemeClr val="tx1"/>
                        </a:solidFill>
                      </a:endParaRPr>
                    </a:p>
                  </a:txBody>
                  <a:tcPr>
                    <a:solidFill>
                      <a:schemeClr val="accent5">
                        <a:lumMod val="60000"/>
                        <a:lumOff val="40000"/>
                      </a:schemeClr>
                    </a:solidFill>
                  </a:tcPr>
                </a:tc>
                <a:tc>
                  <a:txBody>
                    <a:bodyPr/>
                    <a:lstStyle/>
                    <a:p>
                      <a:r>
                        <a:rPr lang="en-US" b="1" dirty="0" smtClean="0">
                          <a:solidFill>
                            <a:schemeClr val="tx1"/>
                          </a:solidFill>
                        </a:rPr>
                        <a:t>4 years after AA enters into force</a:t>
                      </a:r>
                      <a:endParaRPr lang="ru-RU" b="1" dirty="0">
                        <a:solidFill>
                          <a:schemeClr val="tx1"/>
                        </a:solidFill>
                      </a:endParaRPr>
                    </a:p>
                  </a:txBody>
                  <a:tcPr>
                    <a:solidFill>
                      <a:schemeClr val="accent5">
                        <a:lumMod val="60000"/>
                        <a:lumOff val="40000"/>
                      </a:schemeClr>
                    </a:solidFill>
                  </a:tcPr>
                </a:tc>
                <a:tc>
                  <a:txBody>
                    <a:bodyPr/>
                    <a:lstStyle/>
                    <a:p>
                      <a:r>
                        <a:rPr lang="en-US" b="1" dirty="0" smtClean="0">
                          <a:solidFill>
                            <a:schemeClr val="tx1"/>
                          </a:solidFill>
                        </a:rPr>
                        <a:t>In</a:t>
                      </a:r>
                      <a:r>
                        <a:rPr lang="en-US" b="1" baseline="0" dirty="0" smtClean="0">
                          <a:solidFill>
                            <a:schemeClr val="tx1"/>
                          </a:solidFill>
                        </a:rPr>
                        <a:t> process</a:t>
                      </a:r>
                      <a:endParaRPr lang="ru-RU" b="1" dirty="0">
                        <a:solidFill>
                          <a:schemeClr val="tx1"/>
                        </a:solidFill>
                      </a:endParaRPr>
                    </a:p>
                  </a:txBody>
                  <a:tcPr>
                    <a:solidFill>
                      <a:schemeClr val="accent5">
                        <a:lumMod val="60000"/>
                        <a:lumOff val="40000"/>
                      </a:schemeClr>
                    </a:solidFill>
                  </a:tcPr>
                </a:tc>
                <a:extLst>
                  <a:ext uri="{0D108BD9-81ED-4DB2-BD59-A6C34878D82A}">
                    <a16:rowId xmlns:a16="http://schemas.microsoft.com/office/drawing/2014/main" val="10000"/>
                  </a:ext>
                </a:extLst>
              </a:tr>
              <a:tr h="1241002">
                <a:tc>
                  <a:txBody>
                    <a:bodyPr/>
                    <a:lstStyle/>
                    <a:p>
                      <a:r>
                        <a:rPr lang="en-US" b="1" dirty="0" smtClean="0"/>
                        <a:t>Tobacco</a:t>
                      </a:r>
                      <a:r>
                        <a:rPr lang="en-US" b="1" baseline="0" dirty="0" smtClean="0"/>
                        <a:t> Products Directive 2001/37/EC </a:t>
                      </a:r>
                      <a:r>
                        <a:rPr lang="en-US" b="1" baseline="0" dirty="0" smtClean="0">
                          <a:solidFill>
                            <a:srgbClr val="FF0000"/>
                          </a:solidFill>
                        </a:rPr>
                        <a:t>– (Georgia is ready to approximate to updated EU Directive 2014/40/EC)</a:t>
                      </a:r>
                      <a:endParaRPr lang="ru-RU" b="1" dirty="0"/>
                    </a:p>
                  </a:txBody>
                  <a:tcPr>
                    <a:solidFill>
                      <a:schemeClr val="accent5">
                        <a:lumMod val="60000"/>
                        <a:lumOff val="40000"/>
                      </a:schemeClr>
                    </a:solidFill>
                  </a:tcPr>
                </a:tc>
                <a:tc>
                  <a:txBody>
                    <a:bodyPr/>
                    <a:lstStyle/>
                    <a:p>
                      <a:r>
                        <a:rPr lang="en-US" b="1" dirty="0" smtClean="0"/>
                        <a:t>6 years after AA enters into force</a:t>
                      </a:r>
                      <a:endParaRPr lang="ru-RU" b="1" dirty="0"/>
                    </a:p>
                  </a:txBody>
                  <a:tcPr>
                    <a:solidFill>
                      <a:schemeClr val="accent5">
                        <a:lumMod val="60000"/>
                        <a:lumOff val="40000"/>
                      </a:schemeClr>
                    </a:solidFill>
                  </a:tcPr>
                </a:tc>
                <a:tc>
                  <a:txBody>
                    <a:bodyPr/>
                    <a:lstStyle/>
                    <a:p>
                      <a:r>
                        <a:rPr lang="en-US" b="1" dirty="0" smtClean="0"/>
                        <a:t>In process</a:t>
                      </a:r>
                      <a:endParaRPr lang="ru-RU" b="1" dirty="0"/>
                    </a:p>
                  </a:txBody>
                  <a:tcPr>
                    <a:solidFill>
                      <a:schemeClr val="accent5">
                        <a:lumMod val="60000"/>
                        <a:lumOff val="40000"/>
                      </a:schemeClr>
                    </a:solidFill>
                  </a:tcPr>
                </a:tc>
                <a:extLst>
                  <a:ext uri="{0D108BD9-81ED-4DB2-BD59-A6C34878D82A}">
                    <a16:rowId xmlns:a16="http://schemas.microsoft.com/office/drawing/2014/main" val="10001"/>
                  </a:ext>
                </a:extLst>
              </a:tr>
              <a:tr h="1241002">
                <a:tc>
                  <a:txBody>
                    <a:bodyPr/>
                    <a:lstStyle/>
                    <a:p>
                      <a:r>
                        <a:rPr lang="en-US" sz="1800" b="1" kern="1200" baseline="0" dirty="0" smtClean="0">
                          <a:solidFill>
                            <a:schemeClr val="dk1"/>
                          </a:solidFill>
                          <a:latin typeface="+mn-lt"/>
                          <a:ea typeface="+mn-ea"/>
                          <a:cs typeface="+mn-cs"/>
                        </a:rPr>
                        <a:t>EC Recommendation 2003/54/EC</a:t>
                      </a:r>
                      <a:endParaRPr lang="ru-RU" b="1" dirty="0"/>
                    </a:p>
                  </a:txBody>
                  <a:tcPr>
                    <a:solidFill>
                      <a:schemeClr val="accent5">
                        <a:lumMod val="60000"/>
                        <a:lumOff val="40000"/>
                      </a:schemeClr>
                    </a:solidFill>
                  </a:tcPr>
                </a:tc>
                <a:tc>
                  <a:txBody>
                    <a:bodyPr/>
                    <a:lstStyle/>
                    <a:p>
                      <a:r>
                        <a:rPr lang="en-US" b="1" dirty="0" smtClean="0"/>
                        <a:t>No</a:t>
                      </a:r>
                      <a:r>
                        <a:rPr lang="en-US" b="1" baseline="0" dirty="0" smtClean="0"/>
                        <a:t> deadline</a:t>
                      </a:r>
                      <a:endParaRPr lang="ru-RU" b="1" dirty="0"/>
                    </a:p>
                  </a:txBody>
                  <a:tcPr>
                    <a:solidFill>
                      <a:schemeClr val="accent5">
                        <a:lumMod val="60000"/>
                        <a:lumOff val="40000"/>
                      </a:schemeClr>
                    </a:solidFill>
                  </a:tcPr>
                </a:tc>
                <a:tc>
                  <a:txBody>
                    <a:bodyPr/>
                    <a:lstStyle/>
                    <a:p>
                      <a:r>
                        <a:rPr lang="en-US" b="1" dirty="0" smtClean="0"/>
                        <a:t>In process</a:t>
                      </a:r>
                      <a:endParaRPr lang="ru-RU" b="1" dirty="0"/>
                    </a:p>
                  </a:txBody>
                  <a:tcPr>
                    <a:solidFill>
                      <a:schemeClr val="accent5">
                        <a:lumMod val="60000"/>
                        <a:lumOff val="40000"/>
                      </a:schemeClr>
                    </a:solidFill>
                  </a:tcPr>
                </a:tc>
                <a:extLst>
                  <a:ext uri="{0D108BD9-81ED-4DB2-BD59-A6C34878D82A}">
                    <a16:rowId xmlns:a16="http://schemas.microsoft.com/office/drawing/2014/main" val="10002"/>
                  </a:ext>
                </a:extLst>
              </a:tr>
              <a:tr h="1241002">
                <a:tc>
                  <a:txBody>
                    <a:bodyPr/>
                    <a:lstStyle/>
                    <a:p>
                      <a:r>
                        <a:rPr lang="en-US" b="1" dirty="0" smtClean="0"/>
                        <a:t>EC Recommendation </a:t>
                      </a:r>
                      <a:r>
                        <a:rPr lang="en-US" sz="1800" b="1" kern="1200" baseline="0" dirty="0" smtClean="0">
                          <a:solidFill>
                            <a:schemeClr val="dk1"/>
                          </a:solidFill>
                          <a:latin typeface="+mn-lt"/>
                          <a:ea typeface="+mn-ea"/>
                          <a:cs typeface="+mn-cs"/>
                        </a:rPr>
                        <a:t>2009/C 296/02</a:t>
                      </a:r>
                      <a:endParaRPr lang="ru-RU" b="1" dirty="0"/>
                    </a:p>
                  </a:txBody>
                  <a:tcPr>
                    <a:solidFill>
                      <a:schemeClr val="accent5">
                        <a:lumMod val="60000"/>
                        <a:lumOff val="40000"/>
                      </a:schemeClr>
                    </a:solidFill>
                  </a:tcPr>
                </a:tc>
                <a:tc>
                  <a:txBody>
                    <a:bodyPr/>
                    <a:lstStyle/>
                    <a:p>
                      <a:r>
                        <a:rPr lang="en-US" b="1" dirty="0" smtClean="0"/>
                        <a:t>No deadline</a:t>
                      </a:r>
                      <a:endParaRPr lang="ru-RU" b="1" dirty="0"/>
                    </a:p>
                  </a:txBody>
                  <a:tcPr>
                    <a:solidFill>
                      <a:schemeClr val="accent5">
                        <a:lumMod val="60000"/>
                        <a:lumOff val="40000"/>
                      </a:schemeClr>
                    </a:solidFill>
                  </a:tcPr>
                </a:tc>
                <a:tc>
                  <a:txBody>
                    <a:bodyPr/>
                    <a:lstStyle/>
                    <a:p>
                      <a:r>
                        <a:rPr lang="en-US" b="1" dirty="0" smtClean="0"/>
                        <a:t>In process</a:t>
                      </a:r>
                      <a:endParaRPr lang="ru-RU" b="1" dirty="0"/>
                    </a:p>
                  </a:txBody>
                  <a:tcPr>
                    <a:solidFill>
                      <a:schemeClr val="accent5">
                        <a:lumMod val="60000"/>
                        <a:lumOff val="4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484784"/>
            <a:ext cx="8298940" cy="4586953"/>
          </a:xfrm>
        </p:spPr>
        <p:txBody>
          <a:bodyPr anchor="t">
            <a:normAutofit fontScale="90000"/>
          </a:bodyPr>
          <a:lstStyle/>
          <a:p>
            <a:pPr marL="342900" indent="-342900" algn="l">
              <a:lnSpc>
                <a:spcPct val="150000"/>
              </a:lnSpc>
              <a:spcBef>
                <a:spcPts val="0"/>
              </a:spcBef>
              <a:spcAft>
                <a:spcPts val="1800"/>
              </a:spcAft>
              <a:defRPr/>
            </a:pPr>
            <a:r>
              <a:rPr lang="en-US" sz="1800" dirty="0" smtClean="0">
                <a:solidFill>
                  <a:srgbClr val="C00000"/>
                </a:solidFill>
                <a:ea typeface="+mn-ea"/>
                <a:cs typeface="+mn-cs"/>
              </a:rPr>
              <a:t>       </a:t>
            </a:r>
            <a:r>
              <a:rPr lang="en-US" sz="2000" dirty="0" smtClean="0">
                <a:solidFill>
                  <a:srgbClr val="C00000"/>
                </a:solidFill>
                <a:latin typeface="+mn-lt"/>
                <a:ea typeface="+mn-ea"/>
                <a:cs typeface="+mn-cs"/>
              </a:rPr>
              <a:t>2003</a:t>
            </a:r>
            <a:r>
              <a:rPr lang="en-US" sz="2000" dirty="0" smtClean="0">
                <a:latin typeface="+mn-lt"/>
                <a:ea typeface="+mn-ea"/>
                <a:cs typeface="+mn-cs"/>
              </a:rPr>
              <a:t> </a:t>
            </a:r>
            <a:r>
              <a:rPr lang="en-US" sz="2000" dirty="0">
                <a:latin typeface="+mn-lt"/>
                <a:ea typeface="+mn-ea"/>
                <a:cs typeface="+mn-cs"/>
              </a:rPr>
              <a:t>- National Tobacco Control Law (TBCL) of Georgia </a:t>
            </a:r>
            <a:br>
              <a:rPr lang="en-US" sz="2000" dirty="0">
                <a:latin typeface="+mn-lt"/>
                <a:ea typeface="+mn-ea"/>
                <a:cs typeface="+mn-cs"/>
              </a:rPr>
            </a:br>
            <a:r>
              <a:rPr lang="en-US" sz="2000" dirty="0">
                <a:solidFill>
                  <a:srgbClr val="C00000"/>
                </a:solidFill>
                <a:latin typeface="+mn-lt"/>
              </a:rPr>
              <a:t>2005</a:t>
            </a:r>
            <a:r>
              <a:rPr lang="en-US" sz="2000" dirty="0">
                <a:latin typeface="+mn-lt"/>
              </a:rPr>
              <a:t> -  WHO FCTC was ratified</a:t>
            </a:r>
            <a:br>
              <a:rPr lang="en-US" sz="2000" dirty="0">
                <a:latin typeface="+mn-lt"/>
              </a:rPr>
            </a:br>
            <a:r>
              <a:rPr lang="en-US" sz="2000" dirty="0">
                <a:solidFill>
                  <a:srgbClr val="C00000"/>
                </a:solidFill>
                <a:latin typeface="+mn-lt"/>
              </a:rPr>
              <a:t>2006</a:t>
            </a:r>
            <a:r>
              <a:rPr lang="en-US" sz="2000" dirty="0">
                <a:latin typeface="+mn-lt"/>
              </a:rPr>
              <a:t> -  the Convention went into force</a:t>
            </a:r>
            <a:r>
              <a:rPr lang="en-US" sz="2000" dirty="0">
                <a:latin typeface="+mn-lt"/>
                <a:ea typeface="+mn-ea"/>
                <a:cs typeface="+mn-cs"/>
              </a:rPr>
              <a:t/>
            </a:r>
            <a:br>
              <a:rPr lang="en-US" sz="2000" dirty="0">
                <a:latin typeface="+mn-lt"/>
                <a:ea typeface="+mn-ea"/>
                <a:cs typeface="+mn-cs"/>
              </a:rPr>
            </a:br>
            <a:r>
              <a:rPr lang="en-US" sz="2000" dirty="0" smtClean="0">
                <a:solidFill>
                  <a:srgbClr val="C00000"/>
                </a:solidFill>
                <a:latin typeface="+mn-lt"/>
                <a:ea typeface="+mn-ea"/>
                <a:cs typeface="+mn-cs"/>
              </a:rPr>
              <a:t>2008, 2010 </a:t>
            </a:r>
            <a:r>
              <a:rPr lang="en-US" sz="2000" dirty="0" smtClean="0">
                <a:latin typeface="+mn-lt"/>
                <a:ea typeface="+mn-ea"/>
                <a:cs typeface="+mn-cs"/>
              </a:rPr>
              <a:t>- TBCL </a:t>
            </a:r>
            <a:r>
              <a:rPr lang="en-US" sz="2000" dirty="0">
                <a:latin typeface="+mn-lt"/>
                <a:ea typeface="+mn-ea"/>
                <a:cs typeface="+mn-cs"/>
              </a:rPr>
              <a:t>revised </a:t>
            </a:r>
            <a:r>
              <a:rPr lang="en-US" sz="2000" dirty="0" smtClean="0">
                <a:latin typeface="+mn-lt"/>
                <a:ea typeface="+mn-ea"/>
                <a:cs typeface="+mn-cs"/>
              </a:rPr>
              <a:t/>
            </a:r>
            <a:br>
              <a:rPr lang="en-US" sz="2000" dirty="0" smtClean="0">
                <a:latin typeface="+mn-lt"/>
                <a:ea typeface="+mn-ea"/>
                <a:cs typeface="+mn-cs"/>
              </a:rPr>
            </a:br>
            <a:r>
              <a:rPr lang="en-US" sz="2000" dirty="0" smtClean="0">
                <a:latin typeface="+mn-lt"/>
                <a:ea typeface="+mn-ea"/>
                <a:cs typeface="+mn-cs"/>
              </a:rPr>
              <a:t>Though </a:t>
            </a:r>
            <a:r>
              <a:rPr lang="en-US" sz="2000" dirty="0">
                <a:latin typeface="+mn-lt"/>
              </a:rPr>
              <a:t>Compliance with time bound articles 8, 11 and 13 </a:t>
            </a:r>
            <a:r>
              <a:rPr lang="en-US" sz="2000" dirty="0" smtClean="0">
                <a:latin typeface="+mn-lt"/>
              </a:rPr>
              <a:t>was </a:t>
            </a:r>
            <a:r>
              <a:rPr lang="en-US" sz="2000" dirty="0">
                <a:latin typeface="+mn-lt"/>
              </a:rPr>
              <a:t>not </a:t>
            </a:r>
            <a:r>
              <a:rPr lang="en-US" sz="2000" dirty="0" smtClean="0">
                <a:latin typeface="+mn-lt"/>
              </a:rPr>
              <a:t>achieved </a:t>
            </a:r>
            <a:r>
              <a:rPr lang="en-US" sz="2000" dirty="0">
                <a:latin typeface="+mn-lt"/>
                <a:ea typeface="+mn-ea"/>
                <a:cs typeface="+mn-cs"/>
              </a:rPr>
              <a:t/>
            </a:r>
            <a:br>
              <a:rPr lang="en-US" sz="2000" dirty="0">
                <a:latin typeface="+mn-lt"/>
                <a:ea typeface="+mn-ea"/>
                <a:cs typeface="+mn-cs"/>
              </a:rPr>
            </a:br>
            <a:r>
              <a:rPr lang="en-US" sz="2000" dirty="0">
                <a:solidFill>
                  <a:srgbClr val="C00000"/>
                </a:solidFill>
                <a:latin typeface="+mn-lt"/>
                <a:ea typeface="+mn-ea"/>
                <a:cs typeface="+mn-cs"/>
              </a:rPr>
              <a:t>2013</a:t>
            </a:r>
            <a:r>
              <a:rPr lang="en-US" sz="2000" dirty="0">
                <a:latin typeface="+mn-lt"/>
                <a:ea typeface="+mn-ea"/>
                <a:cs typeface="+mn-cs"/>
              </a:rPr>
              <a:t> – National </a:t>
            </a:r>
            <a:r>
              <a:rPr lang="en-US" sz="2000" dirty="0" err="1">
                <a:latin typeface="+mn-lt"/>
                <a:ea typeface="+mn-ea"/>
                <a:cs typeface="+mn-cs"/>
              </a:rPr>
              <a:t>Multisectoral</a:t>
            </a:r>
            <a:r>
              <a:rPr lang="en-US" sz="2000" dirty="0">
                <a:latin typeface="+mn-lt"/>
                <a:ea typeface="+mn-ea"/>
                <a:cs typeface="+mn-cs"/>
              </a:rPr>
              <a:t> Tobacco </a:t>
            </a:r>
            <a:r>
              <a:rPr lang="en-US" sz="2000" dirty="0" smtClean="0">
                <a:latin typeface="+mn-lt"/>
                <a:ea typeface="+mn-ea"/>
                <a:cs typeface="+mn-cs"/>
              </a:rPr>
              <a:t>Control State Committee (Gov. </a:t>
            </a:r>
            <a:r>
              <a:rPr lang="en-US" sz="2000" dirty="0" err="1" smtClean="0">
                <a:latin typeface="+mn-lt"/>
                <a:ea typeface="+mn-ea"/>
                <a:cs typeface="+mn-cs"/>
              </a:rPr>
              <a:t>Decre</a:t>
            </a:r>
            <a:r>
              <a:rPr lang="en-US" sz="2000" dirty="0" smtClean="0">
                <a:latin typeface="+mn-lt"/>
                <a:ea typeface="+mn-ea"/>
                <a:cs typeface="+mn-cs"/>
              </a:rPr>
              <a:t> #58)</a:t>
            </a:r>
            <a:br>
              <a:rPr lang="en-US" sz="2000" dirty="0" smtClean="0">
                <a:latin typeface="+mn-lt"/>
                <a:ea typeface="+mn-ea"/>
                <a:cs typeface="+mn-cs"/>
              </a:rPr>
            </a:br>
            <a:r>
              <a:rPr lang="en-US" sz="2000" dirty="0" smtClean="0">
                <a:latin typeface="+mn-lt"/>
                <a:ea typeface="+mn-ea"/>
                <a:cs typeface="+mn-cs"/>
              </a:rPr>
              <a:t>National Tobacco Control Strategy (Gov. Decree #196) and Action Plan (Gov. Decree #304) </a:t>
            </a:r>
            <a:r>
              <a:rPr lang="en-US" sz="2000" dirty="0" smtClean="0">
                <a:effectLst>
                  <a:outerShdw blurRad="38100" dist="38100" dir="2700000" algn="tl">
                    <a:srgbClr val="000000">
                      <a:alpha val="43137"/>
                    </a:srgbClr>
                  </a:outerShdw>
                </a:effectLst>
                <a:latin typeface="+mn-lt"/>
              </a:rPr>
              <a:t/>
            </a:r>
            <a:br>
              <a:rPr lang="en-US" sz="2000" dirty="0" smtClean="0">
                <a:effectLst>
                  <a:outerShdw blurRad="38100" dist="38100" dir="2700000" algn="tl">
                    <a:srgbClr val="000000">
                      <a:alpha val="43137"/>
                    </a:srgbClr>
                  </a:outerShdw>
                </a:effectLst>
                <a:latin typeface="+mn-lt"/>
              </a:rPr>
            </a:br>
            <a:r>
              <a:rPr lang="en-US" sz="2000" dirty="0" smtClean="0">
                <a:solidFill>
                  <a:srgbClr val="C00000"/>
                </a:solidFill>
                <a:latin typeface="+mn-lt"/>
              </a:rPr>
              <a:t>2014</a:t>
            </a:r>
            <a:r>
              <a:rPr lang="en-US" sz="2000" dirty="0" smtClean="0">
                <a:latin typeface="+mn-lt"/>
              </a:rPr>
              <a:t> - National Action Plan of EU Association Agreement (#513)</a:t>
            </a:r>
            <a:br>
              <a:rPr lang="en-US" sz="2000" dirty="0" smtClean="0">
                <a:latin typeface="+mn-lt"/>
              </a:rPr>
            </a:br>
            <a:r>
              <a:rPr lang="en-US" sz="2000" dirty="0" smtClean="0">
                <a:solidFill>
                  <a:srgbClr val="C00000"/>
                </a:solidFill>
                <a:latin typeface="+mn-lt"/>
              </a:rPr>
              <a:t>2015, </a:t>
            </a:r>
            <a:r>
              <a:rPr lang="ka-GE" sz="2000" dirty="0" smtClean="0">
                <a:solidFill>
                  <a:srgbClr val="C00000"/>
                </a:solidFill>
                <a:latin typeface="+mn-lt"/>
              </a:rPr>
              <a:t>201</a:t>
            </a:r>
            <a:r>
              <a:rPr lang="en-US" sz="2000" dirty="0" smtClean="0">
                <a:solidFill>
                  <a:srgbClr val="C00000"/>
                </a:solidFill>
                <a:latin typeface="+mn-lt"/>
              </a:rPr>
              <a:t>6 </a:t>
            </a:r>
            <a:r>
              <a:rPr lang="en-US" sz="2000" dirty="0" smtClean="0">
                <a:latin typeface="+mn-lt"/>
              </a:rPr>
              <a:t>- </a:t>
            </a:r>
            <a:r>
              <a:rPr lang="ka-GE" sz="2000" dirty="0" smtClean="0">
                <a:latin typeface="+mn-lt"/>
              </a:rPr>
              <a:t> </a:t>
            </a:r>
            <a:r>
              <a:rPr lang="en-US" sz="2000" kern="0" dirty="0" smtClean="0">
                <a:latin typeface="+mn-lt"/>
                <a:cs typeface="Calibri" pitchFamily="34" charset="0"/>
              </a:rPr>
              <a:t>Health Promotion State Program “Public Movement for Healthy Georgia”</a:t>
            </a:r>
            <a:br>
              <a:rPr lang="en-US" sz="2000" kern="0" dirty="0" smtClean="0">
                <a:latin typeface="+mn-lt"/>
                <a:cs typeface="Calibri" pitchFamily="34" charset="0"/>
              </a:rPr>
            </a:br>
            <a:r>
              <a:rPr lang="en-US" sz="2000" kern="0" dirty="0" smtClean="0">
                <a:solidFill>
                  <a:schemeClr val="accent1">
                    <a:lumMod val="50000"/>
                  </a:schemeClr>
                </a:solidFill>
                <a:effectLst>
                  <a:outerShdw blurRad="38100" dist="38100" dir="2700000" algn="tl">
                    <a:srgbClr val="000000">
                      <a:alpha val="43137"/>
                    </a:srgbClr>
                  </a:outerShdw>
                </a:effectLst>
                <a:latin typeface="+mn-lt"/>
                <a:cs typeface="Calibri" pitchFamily="34" charset="0"/>
              </a:rPr>
              <a:t/>
            </a:r>
            <a:br>
              <a:rPr lang="en-US" sz="2000" kern="0" dirty="0" smtClean="0">
                <a:solidFill>
                  <a:schemeClr val="accent1">
                    <a:lumMod val="50000"/>
                  </a:schemeClr>
                </a:solidFill>
                <a:effectLst>
                  <a:outerShdw blurRad="38100" dist="38100" dir="2700000" algn="tl">
                    <a:srgbClr val="000000">
                      <a:alpha val="43137"/>
                    </a:srgbClr>
                  </a:outerShdw>
                </a:effectLst>
                <a:latin typeface="+mn-lt"/>
                <a:cs typeface="Calibri" pitchFamily="34" charset="0"/>
              </a:rPr>
            </a:br>
            <a:r>
              <a:rPr lang="en-US" sz="1800" dirty="0" smtClean="0">
                <a:solidFill>
                  <a:schemeClr val="tx2">
                    <a:lumMod val="50000"/>
                  </a:schemeClr>
                </a:solidFill>
                <a:effectLst>
                  <a:outerShdw blurRad="38100" dist="38100" dir="2700000" algn="tl">
                    <a:srgbClr val="000000">
                      <a:alpha val="43137"/>
                    </a:srgbClr>
                  </a:outerShdw>
                </a:effectLst>
              </a:rPr>
              <a:t/>
            </a:r>
            <a:br>
              <a:rPr lang="en-US" sz="1800" dirty="0" smtClean="0">
                <a:solidFill>
                  <a:schemeClr val="tx2">
                    <a:lumMod val="50000"/>
                  </a:schemeClr>
                </a:solidFill>
                <a:effectLst>
                  <a:outerShdw blurRad="38100" dist="38100" dir="2700000" algn="tl">
                    <a:srgbClr val="000000">
                      <a:alpha val="43137"/>
                    </a:srgbClr>
                  </a:outerShdw>
                </a:effectLst>
              </a:rPr>
            </a:br>
            <a:r>
              <a:rPr lang="en-US" sz="1800" dirty="0" smtClean="0">
                <a:ea typeface="+mn-ea"/>
                <a:cs typeface="+mn-cs"/>
              </a:rPr>
              <a:t/>
            </a:r>
            <a:br>
              <a:rPr lang="en-US" sz="1800" dirty="0" smtClean="0">
                <a:ea typeface="+mn-ea"/>
                <a:cs typeface="+mn-cs"/>
              </a:rPr>
            </a:br>
            <a:r>
              <a:rPr lang="en-US" sz="1800" dirty="0" smtClean="0">
                <a:ea typeface="+mn-ea"/>
                <a:cs typeface="+mn-cs"/>
              </a:rPr>
              <a:t/>
            </a:r>
            <a:br>
              <a:rPr lang="en-US" sz="1800" dirty="0" smtClean="0">
                <a:ea typeface="+mn-ea"/>
                <a:cs typeface="+mn-cs"/>
              </a:rPr>
            </a:br>
            <a:r>
              <a:rPr lang="ka-GE" sz="1600" dirty="0">
                <a:effectLst>
                  <a:outerShdw blurRad="38100" dist="38100" dir="2700000" algn="tl">
                    <a:srgbClr val="000000">
                      <a:alpha val="43137"/>
                    </a:srgbClr>
                  </a:outerShdw>
                </a:effectLst>
                <a:latin typeface="+mn-lt"/>
              </a:rPr>
              <a:t/>
            </a:r>
            <a:br>
              <a:rPr lang="ka-GE" sz="1600" dirty="0">
                <a:effectLst>
                  <a:outerShdw blurRad="38100" dist="38100" dir="2700000" algn="tl">
                    <a:srgbClr val="000000">
                      <a:alpha val="43137"/>
                    </a:srgbClr>
                  </a:outerShdw>
                </a:effectLst>
                <a:latin typeface="+mn-lt"/>
              </a:rPr>
            </a:br>
            <a:endParaRPr lang="ka-GE" sz="1400" dirty="0">
              <a:effectLst>
                <a:outerShdw blurRad="38100" dist="38100" dir="2700000" algn="tl">
                  <a:srgbClr val="000000">
                    <a:alpha val="43137"/>
                  </a:srgbClr>
                </a:outerShdw>
              </a:effectLst>
              <a:latin typeface="+mn-lt"/>
            </a:endParaRPr>
          </a:p>
        </p:txBody>
      </p:sp>
      <p:sp>
        <p:nvSpPr>
          <p:cNvPr id="10" name="Rectangle 4"/>
          <p:cNvSpPr>
            <a:spLocks noChangeArrowheads="1"/>
          </p:cNvSpPr>
          <p:nvPr/>
        </p:nvSpPr>
        <p:spPr bwMode="auto">
          <a:xfrm>
            <a:off x="0" y="6158706"/>
            <a:ext cx="9144000" cy="692150"/>
          </a:xfrm>
          <a:prstGeom prst="rect">
            <a:avLst/>
          </a:prstGeom>
          <a:solidFill>
            <a:srgbClr val="0099CC"/>
          </a:solidFill>
          <a:ln w="9525">
            <a:solidFill>
              <a:schemeClr val="tx1"/>
            </a:solidFill>
            <a:miter lim="800000"/>
            <a:headEnd/>
            <a:tailEnd/>
          </a:ln>
          <a:effectLst/>
        </p:spPr>
        <p:txBody>
          <a:bodyPr wrap="none" anchor="ctr"/>
          <a:lstStyle/>
          <a:p>
            <a:pPr algn="ctr"/>
            <a:endParaRPr lang="en-US" dirty="0"/>
          </a:p>
        </p:txBody>
      </p:sp>
      <p:sp>
        <p:nvSpPr>
          <p:cNvPr id="11" name="Text Box 8"/>
          <p:cNvSpPr txBox="1">
            <a:spLocks noChangeArrowheads="1"/>
          </p:cNvSpPr>
          <p:nvPr/>
        </p:nvSpPr>
        <p:spPr bwMode="auto">
          <a:xfrm>
            <a:off x="7451725" y="6381750"/>
            <a:ext cx="1543050" cy="366713"/>
          </a:xfrm>
          <a:prstGeom prst="rect">
            <a:avLst/>
          </a:prstGeom>
          <a:noFill/>
          <a:ln w="9525">
            <a:noFill/>
            <a:miter lim="800000"/>
            <a:headEnd/>
            <a:tailEnd/>
          </a:ln>
          <a:effectLst/>
        </p:spPr>
        <p:txBody>
          <a:bodyPr wrap="none">
            <a:spAutoFit/>
          </a:bodyPr>
          <a:lstStyle/>
          <a:p>
            <a:r>
              <a:rPr lang="en-US" dirty="0">
                <a:solidFill>
                  <a:schemeClr val="bg1"/>
                </a:solidFill>
                <a:latin typeface="Arial" charset="0"/>
              </a:rPr>
              <a:t>www.ncdc.ge</a:t>
            </a:r>
            <a:endParaRPr lang="ru-RU" dirty="0">
              <a:solidFill>
                <a:schemeClr val="bg1"/>
              </a:solidFill>
              <a:latin typeface="Arial" charset="0"/>
            </a:endParaRPr>
          </a:p>
        </p:txBody>
      </p:sp>
      <p:sp>
        <p:nvSpPr>
          <p:cNvPr id="12" name="Rectangle 6"/>
          <p:cNvSpPr>
            <a:spLocks noChangeArrowheads="1"/>
          </p:cNvSpPr>
          <p:nvPr/>
        </p:nvSpPr>
        <p:spPr bwMode="auto">
          <a:xfrm>
            <a:off x="1258888" y="6375400"/>
            <a:ext cx="5294312" cy="307975"/>
          </a:xfrm>
          <a:prstGeom prst="rect">
            <a:avLst/>
          </a:prstGeom>
          <a:noFill/>
          <a:ln w="9525">
            <a:noFill/>
            <a:miter lim="800000"/>
            <a:headEnd/>
            <a:tailEnd/>
          </a:ln>
        </p:spPr>
        <p:txBody>
          <a:bodyPr>
            <a:spAutoFit/>
          </a:bodyPr>
          <a:lstStyle/>
          <a:p>
            <a:r>
              <a:rPr lang="en-US" altLang="en-US" sz="1400" b="1" dirty="0">
                <a:solidFill>
                  <a:schemeClr val="bg1"/>
                </a:solidFill>
              </a:rPr>
              <a:t>National Center for Disease Control  &amp; Public Health</a:t>
            </a:r>
            <a:endParaRPr lang="ru-RU" altLang="en-US" sz="1400" b="1" dirty="0">
              <a:solidFill>
                <a:schemeClr val="bg1"/>
              </a:solidFill>
            </a:endParaRPr>
          </a:p>
        </p:txBody>
      </p:sp>
      <p:pic>
        <p:nvPicPr>
          <p:cNvPr id="18" name="Picture 1030" descr="logo"/>
          <p:cNvPicPr>
            <a:picLocks noChangeAspect="1" noChangeArrowheads="1"/>
          </p:cNvPicPr>
          <p:nvPr/>
        </p:nvPicPr>
        <p:blipFill>
          <a:blip r:embed="rId3" cstate="print"/>
          <a:srcRect/>
          <a:stretch>
            <a:fillRect/>
          </a:stretch>
        </p:blipFill>
        <p:spPr bwMode="auto">
          <a:xfrm>
            <a:off x="142875" y="6165850"/>
            <a:ext cx="900113" cy="677863"/>
          </a:xfrm>
          <a:prstGeom prst="rect">
            <a:avLst/>
          </a:prstGeom>
          <a:noFill/>
          <a:ln w="9525">
            <a:noFill/>
            <a:miter lim="800000"/>
            <a:headEnd/>
            <a:tailEnd/>
          </a:ln>
        </p:spPr>
      </p:pic>
      <p:sp>
        <p:nvSpPr>
          <p:cNvPr id="15" name="Title 1">
            <a:extLst>
              <a:ext uri="{FF2B5EF4-FFF2-40B4-BE49-F238E27FC236}">
                <a16:creationId xmlns:a16="http://schemas.microsoft.com/office/drawing/2014/main" id="{C96D5F9B-BE16-4774-B3E1-55C6BA6B381C}"/>
              </a:ext>
            </a:extLst>
          </p:cNvPr>
          <p:cNvSpPr txBox="1">
            <a:spLocks/>
          </p:cNvSpPr>
          <p:nvPr/>
        </p:nvSpPr>
        <p:spPr>
          <a:xfrm>
            <a:off x="467544" y="18864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rgbClr val="C00000"/>
                </a:solidFill>
              </a:rPr>
              <a:t>Tobacco </a:t>
            </a:r>
            <a:r>
              <a:rPr lang="en-US" b="1" dirty="0" smtClean="0">
                <a:solidFill>
                  <a:srgbClr val="C00000"/>
                </a:solidFill>
              </a:rPr>
              <a:t>Control Landscape in Georgia Prior to 2017</a:t>
            </a:r>
            <a:endParaRPr lang="en-US" sz="3600" b="1" dirty="0">
              <a:solidFill>
                <a:srgbClr val="C00000"/>
              </a:solidFill>
            </a:endParaRPr>
          </a:p>
        </p:txBody>
      </p:sp>
      <p:pic>
        <p:nvPicPr>
          <p:cNvPr id="9" name="Picture 3" descr="D:\job\workshop 5.3\fctc p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64513">
            <a:off x="7534961" y="1071927"/>
            <a:ext cx="1319187" cy="19701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job\workshop 5.3\fctc guideline p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94899">
            <a:off x="6383812" y="1179094"/>
            <a:ext cx="1224136" cy="191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6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large room&#10;&#10;Description generated with high confidence">
            <a:extLst>
              <a:ext uri="{FF2B5EF4-FFF2-40B4-BE49-F238E27FC236}">
                <a16:creationId xmlns:a16="http://schemas.microsoft.com/office/drawing/2014/main" id="{47655ADE-0948-4133-8F6B-1C8ECC2A5291}"/>
              </a:ext>
            </a:extLst>
          </p:cNvPr>
          <p:cNvPicPr>
            <a:picLocks noGrp="1" noChangeAspect="1"/>
          </p:cNvPicPr>
          <p:nvPr>
            <p:ph idx="1"/>
          </p:nvPr>
        </p:nvPicPr>
        <p:blipFill>
          <a:blip r:embed="rId2" cstate="print"/>
          <a:stretch>
            <a:fillRect/>
          </a:stretch>
        </p:blipFill>
        <p:spPr>
          <a:xfrm>
            <a:off x="148113" y="55084"/>
            <a:ext cx="8847774" cy="6633342"/>
          </a:xfrm>
        </p:spPr>
      </p:pic>
      <p:sp>
        <p:nvSpPr>
          <p:cNvPr id="5" name="Slide Number Placeholder 4">
            <a:extLst>
              <a:ext uri="{FF2B5EF4-FFF2-40B4-BE49-F238E27FC236}">
                <a16:creationId xmlns:a16="http://schemas.microsoft.com/office/drawing/2014/main" id="{152BBA99-A879-4903-97E4-DBCF23D4E994}"/>
              </a:ext>
            </a:extLst>
          </p:cNvPr>
          <p:cNvSpPr>
            <a:spLocks noGrp="1"/>
          </p:cNvSpPr>
          <p:nvPr>
            <p:ph type="sldNum" sz="quarter" idx="12"/>
          </p:nvPr>
        </p:nvSpPr>
        <p:spPr/>
        <p:txBody>
          <a:bodyPr/>
          <a:lstStyle/>
          <a:p>
            <a:fld id="{32FCCBD2-DF52-6D46-A2F3-464F3F158A03}" type="slidenum">
              <a:rPr lang="en-US" smtClean="0"/>
              <a:pPr/>
              <a:t>6</a:t>
            </a:fld>
            <a:endParaRPr lang="en-US"/>
          </a:p>
        </p:txBody>
      </p:sp>
      <p:sp>
        <p:nvSpPr>
          <p:cNvPr id="4" name="TextBox 3"/>
          <p:cNvSpPr txBox="1"/>
          <p:nvPr/>
        </p:nvSpPr>
        <p:spPr>
          <a:xfrm>
            <a:off x="3419872" y="4005064"/>
            <a:ext cx="2808312" cy="1446550"/>
          </a:xfrm>
          <a:prstGeom prst="rect">
            <a:avLst/>
          </a:prstGeom>
          <a:noFill/>
        </p:spPr>
        <p:txBody>
          <a:bodyPr wrap="square" rtlCol="0">
            <a:spAutoFit/>
          </a:bodyPr>
          <a:lstStyle/>
          <a:p>
            <a:r>
              <a:rPr lang="en-US" sz="88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2017</a:t>
            </a:r>
            <a:endParaRPr lang="ru-RU" sz="88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6" name="TextBox 5"/>
          <p:cNvSpPr txBox="1"/>
          <p:nvPr/>
        </p:nvSpPr>
        <p:spPr>
          <a:xfrm>
            <a:off x="178661" y="5229200"/>
            <a:ext cx="8965339" cy="523220"/>
          </a:xfrm>
          <a:prstGeom prst="rect">
            <a:avLst/>
          </a:prstGeom>
          <a:noFill/>
        </p:spPr>
        <p:txBody>
          <a:bodyPr wrap="none" rtlCol="0">
            <a:spAutoFit/>
          </a:bodyPr>
          <a:lstStyle/>
          <a:p>
            <a:r>
              <a:rPr lang="en-US" sz="2800" b="1" dirty="0" smtClean="0">
                <a:solidFill>
                  <a:srgbClr val="C00000"/>
                </a:solidFill>
              </a:rPr>
              <a:t>A set of new generation tobacco control laws was adopted </a:t>
            </a:r>
            <a:endParaRPr lang="ru-RU" sz="2800" b="1" dirty="0">
              <a:solidFill>
                <a:srgbClr val="C00000"/>
              </a:solidFill>
            </a:endParaRPr>
          </a:p>
        </p:txBody>
      </p:sp>
      <p:sp>
        <p:nvSpPr>
          <p:cNvPr id="9" name="Rectangle 4"/>
          <p:cNvSpPr>
            <a:spLocks noChangeArrowheads="1"/>
          </p:cNvSpPr>
          <p:nvPr/>
        </p:nvSpPr>
        <p:spPr bwMode="auto">
          <a:xfrm>
            <a:off x="0" y="6165850"/>
            <a:ext cx="9144000" cy="692150"/>
          </a:xfrm>
          <a:prstGeom prst="rect">
            <a:avLst/>
          </a:prstGeom>
          <a:solidFill>
            <a:srgbClr val="0099CC"/>
          </a:solidFill>
          <a:ln w="9525">
            <a:solidFill>
              <a:schemeClr val="tx1"/>
            </a:solidFill>
            <a:miter lim="800000"/>
            <a:headEnd/>
            <a:tailEnd/>
          </a:ln>
          <a:effectLst/>
        </p:spPr>
        <p:txBody>
          <a:bodyPr wrap="none" anchor="ctr"/>
          <a:lstStyle/>
          <a:p>
            <a:pPr algn="ctr"/>
            <a:endParaRPr lang="en-US" dirty="0"/>
          </a:p>
        </p:txBody>
      </p:sp>
      <p:pic>
        <p:nvPicPr>
          <p:cNvPr id="10" name="Picture 1030" descr="logo"/>
          <p:cNvPicPr>
            <a:picLocks noChangeAspect="1" noChangeArrowheads="1"/>
          </p:cNvPicPr>
          <p:nvPr/>
        </p:nvPicPr>
        <p:blipFill>
          <a:blip r:embed="rId3" cstate="print"/>
          <a:srcRect/>
          <a:stretch>
            <a:fillRect/>
          </a:stretch>
        </p:blipFill>
        <p:spPr bwMode="auto">
          <a:xfrm>
            <a:off x="142875" y="6165850"/>
            <a:ext cx="900113" cy="677863"/>
          </a:xfrm>
          <a:prstGeom prst="rect">
            <a:avLst/>
          </a:prstGeom>
          <a:noFill/>
          <a:ln w="9525">
            <a:noFill/>
            <a:miter lim="800000"/>
            <a:headEnd/>
            <a:tailEnd/>
          </a:ln>
        </p:spPr>
      </p:pic>
    </p:spTree>
    <p:extLst>
      <p:ext uri="{BB962C8B-B14F-4D97-AF65-F5344CB8AC3E}">
        <p14:creationId xmlns:p14="http://schemas.microsoft.com/office/powerpoint/2010/main" val="56216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b="1" dirty="0" smtClean="0">
                <a:solidFill>
                  <a:schemeClr val="accent2"/>
                </a:solidFill>
              </a:rPr>
              <a:t>Main changes in new TC law</a:t>
            </a:r>
            <a:endParaRPr lang="ru-RU" b="1" dirty="0">
              <a:solidFill>
                <a:schemeClr val="accent2"/>
              </a:solidFill>
            </a:endParaRPr>
          </a:p>
        </p:txBody>
      </p:sp>
      <p:sp>
        <p:nvSpPr>
          <p:cNvPr id="3" name="Content Placeholder 2"/>
          <p:cNvSpPr>
            <a:spLocks noGrp="1"/>
          </p:cNvSpPr>
          <p:nvPr>
            <p:ph idx="1"/>
          </p:nvPr>
        </p:nvSpPr>
        <p:spPr>
          <a:xfrm>
            <a:off x="457200" y="1268760"/>
            <a:ext cx="8229600" cy="5328592"/>
          </a:xfrm>
        </p:spPr>
        <p:txBody>
          <a:bodyPr>
            <a:noAutofit/>
          </a:bodyPr>
          <a:lstStyle/>
          <a:p>
            <a:pPr lvl="0"/>
            <a:r>
              <a:rPr lang="en-US" sz="2400" dirty="0" smtClean="0"/>
              <a:t>Total ban of smoking (including e-cigarettes and hookah) in all public transport and buildings, except of private homes, prisons, casinos, cigar bars and private taxis – </a:t>
            </a:r>
            <a:r>
              <a:rPr lang="en-US" sz="2400" dirty="0" smtClean="0">
                <a:solidFill>
                  <a:srgbClr val="FF0000"/>
                </a:solidFill>
              </a:rPr>
              <a:t>May 1, 2018</a:t>
            </a:r>
          </a:p>
          <a:p>
            <a:pPr lvl="0"/>
            <a:r>
              <a:rPr lang="en-US" sz="2400" dirty="0" smtClean="0"/>
              <a:t>Ban of all forms of advertisement, sponsorship and promotion of tobacco, its accessories and devices for its use, including ban of display at points of sales and restriction of demonstration of smoking in movies and massive performances -  </a:t>
            </a:r>
            <a:r>
              <a:rPr lang="en-US" sz="2400" dirty="0" smtClean="0">
                <a:solidFill>
                  <a:srgbClr val="FF0000"/>
                </a:solidFill>
              </a:rPr>
              <a:t>May  1, 2018  to September 1, 2018</a:t>
            </a:r>
            <a:endParaRPr lang="ru-RU" sz="2400" dirty="0" smtClean="0">
              <a:solidFill>
                <a:srgbClr val="FF0000"/>
              </a:solidFill>
            </a:endParaRPr>
          </a:p>
          <a:p>
            <a:pPr lvl="0"/>
            <a:r>
              <a:rPr lang="en-US" sz="2400" dirty="0" smtClean="0"/>
              <a:t>Increasing size of health warnings to 65% and obligatory pictorial warnings on front side of the packages of smoking tobacco – </a:t>
            </a:r>
            <a:r>
              <a:rPr lang="en-US" sz="2400" dirty="0" smtClean="0">
                <a:solidFill>
                  <a:srgbClr val="FF0000"/>
                </a:solidFill>
              </a:rPr>
              <a:t>September1, 2018  (transitional periods extended until January 2019)</a:t>
            </a:r>
            <a:endParaRPr lang="ru-RU" sz="2400" dirty="0" smtClean="0">
              <a:solidFill>
                <a:srgbClr val="FF0000"/>
              </a:solidFill>
            </a:endParaRPr>
          </a:p>
          <a:p>
            <a:pPr lvl="0"/>
            <a:r>
              <a:rPr lang="en-US" sz="2400" dirty="0" smtClean="0"/>
              <a:t>Introducing standardized cigarette packaging (plain packaging)  - </a:t>
            </a:r>
            <a:r>
              <a:rPr lang="en-US" sz="2400" dirty="0" smtClean="0">
                <a:solidFill>
                  <a:srgbClr val="FF0000"/>
                </a:solidFill>
              </a:rPr>
              <a:t>January 2023</a:t>
            </a:r>
            <a:endParaRPr lang="ru-RU" sz="2400" dirty="0" smtClean="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US" b="1" dirty="0" smtClean="0">
                <a:solidFill>
                  <a:schemeClr val="accent2"/>
                </a:solidFill>
              </a:rPr>
              <a:t>Main changes in new TC law</a:t>
            </a:r>
            <a:endParaRPr lang="ru-RU" dirty="0"/>
          </a:p>
        </p:txBody>
      </p:sp>
      <p:sp>
        <p:nvSpPr>
          <p:cNvPr id="3" name="Content Placeholder 2"/>
          <p:cNvSpPr>
            <a:spLocks noGrp="1"/>
          </p:cNvSpPr>
          <p:nvPr>
            <p:ph idx="1"/>
          </p:nvPr>
        </p:nvSpPr>
        <p:spPr>
          <a:xfrm>
            <a:off x="457200" y="1196752"/>
            <a:ext cx="8229600" cy="5256584"/>
          </a:xfrm>
          <a:ln>
            <a:solidFill>
              <a:schemeClr val="accent1"/>
            </a:solidFill>
          </a:ln>
        </p:spPr>
        <p:txBody>
          <a:bodyPr>
            <a:normAutofit fontScale="62500" lnSpcReduction="20000"/>
          </a:bodyPr>
          <a:lstStyle/>
          <a:p>
            <a:pPr lvl="0"/>
            <a:r>
              <a:rPr lang="en-US" sz="3800" dirty="0" smtClean="0"/>
              <a:t>Regulation of e-cigarettes and refillable containers as tobacco products – </a:t>
            </a:r>
            <a:r>
              <a:rPr lang="en-US" sz="3800" dirty="0" smtClean="0">
                <a:solidFill>
                  <a:srgbClr val="FF0000"/>
                </a:solidFill>
              </a:rPr>
              <a:t>May 1, 2018</a:t>
            </a:r>
            <a:endParaRPr lang="ru-RU" sz="3800" dirty="0" smtClean="0">
              <a:solidFill>
                <a:srgbClr val="FF0000"/>
              </a:solidFill>
            </a:endParaRPr>
          </a:p>
          <a:p>
            <a:pPr lvl="0"/>
            <a:r>
              <a:rPr lang="en-US" sz="3800" dirty="0" smtClean="0"/>
              <a:t>Ban of writing "menthol", "mild", "extra", "ultra" on the packages. – </a:t>
            </a:r>
            <a:r>
              <a:rPr lang="en-US" sz="3800" dirty="0" smtClean="0">
                <a:solidFill>
                  <a:srgbClr val="FF0000"/>
                </a:solidFill>
              </a:rPr>
              <a:t>May 1, 2018</a:t>
            </a:r>
            <a:endParaRPr lang="ru-RU" sz="3800" dirty="0" smtClean="0">
              <a:solidFill>
                <a:srgbClr val="FF0000"/>
              </a:solidFill>
            </a:endParaRPr>
          </a:p>
          <a:p>
            <a:pPr lvl="0"/>
            <a:r>
              <a:rPr lang="en-US" sz="3800" dirty="0" smtClean="0"/>
              <a:t>Ban of direct or indirect participation of industry in decision making on health issues – </a:t>
            </a:r>
            <a:r>
              <a:rPr lang="en-US" sz="3800" dirty="0" smtClean="0">
                <a:solidFill>
                  <a:srgbClr val="FF0000"/>
                </a:solidFill>
              </a:rPr>
              <a:t>May 1, 2018</a:t>
            </a:r>
            <a:endParaRPr lang="ru-RU" sz="3800" dirty="0" smtClean="0">
              <a:solidFill>
                <a:srgbClr val="FF0000"/>
              </a:solidFill>
            </a:endParaRPr>
          </a:p>
          <a:p>
            <a:pPr lvl="0"/>
            <a:r>
              <a:rPr lang="en-US" sz="3800" dirty="0" smtClean="0"/>
              <a:t>Ban of "drive tobacco" (drive through cabins, from which one can buy tobacco without getting out from the car) – </a:t>
            </a:r>
            <a:r>
              <a:rPr lang="en-US" sz="3800" dirty="0" smtClean="0">
                <a:solidFill>
                  <a:srgbClr val="FF0000"/>
                </a:solidFill>
              </a:rPr>
              <a:t>May 1, 2018</a:t>
            </a:r>
            <a:endParaRPr lang="ru-RU" sz="3800" dirty="0" smtClean="0">
              <a:solidFill>
                <a:srgbClr val="FF0000"/>
              </a:solidFill>
            </a:endParaRPr>
          </a:p>
          <a:p>
            <a:pPr lvl="0"/>
            <a:r>
              <a:rPr lang="en-US" sz="3800" dirty="0" smtClean="0"/>
              <a:t>Ban of tobacco retail trade using internet or post – </a:t>
            </a:r>
            <a:r>
              <a:rPr lang="en-US" sz="3800" dirty="0" smtClean="0">
                <a:solidFill>
                  <a:srgbClr val="FF0000"/>
                </a:solidFill>
              </a:rPr>
              <a:t>May 1, 2018</a:t>
            </a:r>
            <a:endParaRPr lang="ru-RU" sz="3800" dirty="0" smtClean="0">
              <a:solidFill>
                <a:srgbClr val="FF0000"/>
              </a:solidFill>
            </a:endParaRPr>
          </a:p>
          <a:p>
            <a:pPr lvl="0"/>
            <a:r>
              <a:rPr lang="en-US" sz="3800" dirty="0" smtClean="0"/>
              <a:t>Updated model of administration of the law, namely transferring burden of responsibility to organizations and its owners for smoking ban, increasing amount of fines for violations, no court decision needed - 1 violation 1 controlling body – </a:t>
            </a:r>
            <a:r>
              <a:rPr lang="en-US" sz="3800" dirty="0" smtClean="0">
                <a:solidFill>
                  <a:srgbClr val="FF0000"/>
                </a:solidFill>
              </a:rPr>
              <a:t>May 1, 2018</a:t>
            </a:r>
            <a:endParaRPr lang="ru-RU" sz="3800" dirty="0" smtClean="0">
              <a:solidFill>
                <a:srgbClr val="FF0000"/>
              </a:solidFill>
            </a:endParaRPr>
          </a:p>
          <a:p>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2910" y="2828836"/>
            <a:ext cx="8215370" cy="2308324"/>
          </a:xfrm>
          <a:prstGeom prst="rect">
            <a:avLst/>
          </a:prstGeom>
        </p:spPr>
        <p:txBody>
          <a:bodyPr wrap="square">
            <a:spAutoFit/>
          </a:bodyPr>
          <a:lstStyle/>
          <a:p>
            <a:endParaRPr lang="ka-GE" dirty="0"/>
          </a:p>
          <a:p>
            <a:endParaRPr lang="ka-GE" dirty="0"/>
          </a:p>
          <a:p>
            <a:endParaRPr lang="ka-GE" dirty="0"/>
          </a:p>
          <a:p>
            <a:endParaRPr lang="ka-GE" dirty="0"/>
          </a:p>
          <a:p>
            <a:endParaRPr lang="ka-GE" dirty="0"/>
          </a:p>
          <a:p>
            <a:endParaRPr lang="ka-GE" dirty="0"/>
          </a:p>
          <a:p>
            <a:endParaRPr lang="ka-GE" dirty="0"/>
          </a:p>
          <a:p>
            <a:endParaRPr lang="en-US" dirty="0"/>
          </a:p>
        </p:txBody>
      </p:sp>
      <p:sp>
        <p:nvSpPr>
          <p:cNvPr id="13" name="Rectangle 4"/>
          <p:cNvSpPr>
            <a:spLocks noChangeArrowheads="1"/>
          </p:cNvSpPr>
          <p:nvPr/>
        </p:nvSpPr>
        <p:spPr bwMode="auto">
          <a:xfrm>
            <a:off x="0" y="6165850"/>
            <a:ext cx="9144000" cy="692150"/>
          </a:xfrm>
          <a:prstGeom prst="rect">
            <a:avLst/>
          </a:prstGeom>
          <a:solidFill>
            <a:srgbClr val="336699"/>
          </a:solidFill>
          <a:ln w="9525">
            <a:solidFill>
              <a:schemeClr val="tx1"/>
            </a:solidFill>
            <a:miter lim="800000"/>
            <a:headEnd/>
            <a:tailEnd/>
          </a:ln>
        </p:spPr>
        <p:txBody>
          <a:bodyPr wrap="none" anchor="ctr"/>
          <a:lstStyle/>
          <a:p>
            <a:pPr algn="ctr"/>
            <a:endParaRPr lang="en-US"/>
          </a:p>
        </p:txBody>
      </p:sp>
      <p:pic>
        <p:nvPicPr>
          <p:cNvPr id="14" name="Picture 1030"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6165850"/>
            <a:ext cx="9001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1258888" y="6237288"/>
            <a:ext cx="46085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a-GE" sz="1400" b="1" dirty="0">
                <a:solidFill>
                  <a:schemeClr val="bg1"/>
                </a:solidFill>
              </a:rPr>
              <a:t>დაავადებათა კონტროლისა და საზოგადოებრივი ჯანმრთელობის ეროვნული ცენტრი</a:t>
            </a:r>
            <a:endParaRPr lang="ru-RU" sz="1400" b="1" dirty="0">
              <a:solidFill>
                <a:schemeClr val="bg1"/>
              </a:solidFill>
            </a:endParaRPr>
          </a:p>
        </p:txBody>
      </p:sp>
      <p:sp>
        <p:nvSpPr>
          <p:cNvPr id="16" name="Text Box 8"/>
          <p:cNvSpPr txBox="1">
            <a:spLocks noChangeArrowheads="1"/>
          </p:cNvSpPr>
          <p:nvPr/>
        </p:nvSpPr>
        <p:spPr bwMode="auto">
          <a:xfrm>
            <a:off x="7451725" y="638175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rPr>
              <a:t>www.ncdc.ge</a:t>
            </a:r>
            <a:endParaRPr lang="ru-RU" dirty="0">
              <a:solidFill>
                <a:schemeClr val="bg1"/>
              </a:solidFill>
            </a:endParaRPr>
          </a:p>
        </p:txBody>
      </p:sp>
      <p:pic>
        <p:nvPicPr>
          <p:cNvPr id="7" name="Picture 3" descr="C:\Users\User\Desktop\SFG_Flyer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1569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844824"/>
            <a:ext cx="9144000" cy="646331"/>
          </a:xfrm>
          <a:prstGeom prst="rect">
            <a:avLst/>
          </a:prstGeom>
          <a:noFill/>
        </p:spPr>
        <p:txBody>
          <a:bodyPr wrap="square" rtlCol="0">
            <a:spAutoFit/>
          </a:bodyPr>
          <a:lstStyle/>
          <a:p>
            <a:pPr>
              <a:lnSpc>
                <a:spcPct val="150000"/>
              </a:lnSpc>
            </a:pPr>
            <a:r>
              <a:rPr lang="en-US" sz="2400" dirty="0" smtClean="0">
                <a:solidFill>
                  <a:schemeClr val="accent1">
                    <a:lumMod val="50000"/>
                  </a:schemeClr>
                </a:solidFill>
              </a:rPr>
              <a:t>All enclosed public places must be </a:t>
            </a:r>
            <a:r>
              <a:rPr lang="en-US" sz="2400" b="1" dirty="0" smtClean="0">
                <a:solidFill>
                  <a:schemeClr val="accent1">
                    <a:lumMod val="50000"/>
                  </a:schemeClr>
                </a:solidFill>
              </a:rPr>
              <a:t>tobacco-free</a:t>
            </a:r>
            <a:endParaRPr lang="ka-GE" sz="2400" b="1" dirty="0" smtClean="0">
              <a:solidFill>
                <a:schemeClr val="accent1">
                  <a:lumMod val="50000"/>
                </a:schemeClr>
              </a:solidFill>
            </a:endParaRPr>
          </a:p>
        </p:txBody>
      </p:sp>
      <p:pic>
        <p:nvPicPr>
          <p:cNvPr id="5122" name="Picture 2" descr="C:\Users\User\Desktop\SFG_3_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2636912"/>
            <a:ext cx="3895726" cy="26118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3528" y="908720"/>
            <a:ext cx="2692212" cy="646331"/>
          </a:xfrm>
          <a:prstGeom prst="rect">
            <a:avLst/>
          </a:prstGeom>
        </p:spPr>
        <p:txBody>
          <a:bodyPr wrap="none">
            <a:spAutoFit/>
          </a:bodyPr>
          <a:lstStyle/>
          <a:p>
            <a:r>
              <a:rPr lang="en-US" sz="3600" b="1" dirty="0" smtClean="0">
                <a:solidFill>
                  <a:srgbClr val="C00000"/>
                </a:solidFill>
              </a:rPr>
              <a:t>From May 1:</a:t>
            </a:r>
            <a:r>
              <a:rPr lang="ka-GE" sz="3600" b="1" dirty="0" smtClean="0">
                <a:solidFill>
                  <a:srgbClr val="C00000"/>
                </a:solidFill>
              </a:rPr>
              <a:t> </a:t>
            </a:r>
            <a:endParaRPr lang="ka-GE" sz="3600" b="1" dirty="0">
              <a:solidFill>
                <a:srgbClr val="C00000"/>
              </a:solidFill>
            </a:endParaRPr>
          </a:p>
        </p:txBody>
      </p:sp>
    </p:spTree>
    <p:extLst>
      <p:ext uri="{BB962C8B-B14F-4D97-AF65-F5344CB8AC3E}">
        <p14:creationId xmlns:p14="http://schemas.microsoft.com/office/powerpoint/2010/main" val="2547490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TotalTime>
  <Words>1027</Words>
  <Application>Microsoft Office PowerPoint</Application>
  <PresentationFormat>On-screen Show (4:3)</PresentationFormat>
  <Paragraphs>154</Paragraphs>
  <Slides>18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(Headings)</vt:lpstr>
      <vt:lpstr>Helvetica</vt:lpstr>
      <vt:lpstr>Sylfaen</vt:lpstr>
      <vt:lpstr>Wingdings</vt:lpstr>
      <vt:lpstr>Office Theme</vt:lpstr>
      <vt:lpstr> Implementation of the WHO FCTC and Ratification of the Protocol to Eliminate Illicit Trade in Tobacco Products in Georgia   </vt:lpstr>
      <vt:lpstr>PowerPoint Presentation</vt:lpstr>
      <vt:lpstr>PowerPoint Presentation</vt:lpstr>
      <vt:lpstr>EU Association Agreement Obligations</vt:lpstr>
      <vt:lpstr>       2003 - National Tobacco Control Law (TBCL) of Georgia  2005 -  WHO FCTC was ratified 2006 -  the Convention went into force 2008, 2010 - TBCL revised  Though Compliance with time bound articles 8, 11 and 13 was not achieved  2013 – National Multisectoral Tobacco Control State Committee (Gov. Decre #58) National Tobacco Control Strategy (Gov. Decree #196) and Action Plan (Gov. Decree #304)  2014 - National Action Plan of EU Association Agreement (#513) 2015, 2016 -  Health Promotion State Program “Public Movement for Healthy Georgia”      </vt:lpstr>
      <vt:lpstr>PowerPoint Presentation</vt:lpstr>
      <vt:lpstr>Main changes in new TC law</vt:lpstr>
      <vt:lpstr>Main changes in new TC law</vt:lpstr>
      <vt:lpstr>PowerPoint Presentation</vt:lpstr>
      <vt:lpstr> National Strategic Priorities for WHO FCTC Implementation  </vt:lpstr>
      <vt:lpstr>Pillars of Law Enforcement</vt:lpstr>
      <vt:lpstr>Launch of the FCTC2030 Project and Results of the WHO FCTC Investment Case in Georgia  27 February 2018 Ministry of Labour, Health and Social Affairs</vt:lpstr>
      <vt:lpstr>PowerPoint Presentation</vt:lpstr>
      <vt:lpstr>PowerPoint Presentation</vt:lpstr>
      <vt:lpstr>Launch of Tobacco Control Nationwide Communication Campaign, February 28, 2018</vt:lpstr>
      <vt:lpstr>Protocol to Eliminate Illicit Trade in Tobacco Products </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FCTC2030 Project Georgia</dc:title>
  <dc:creator>Windows User</dc:creator>
  <cp:lastModifiedBy>Ana Shaishmelashvili</cp:lastModifiedBy>
  <cp:revision>95</cp:revision>
  <dcterms:created xsi:type="dcterms:W3CDTF">2018-02-16T11:39:10Z</dcterms:created>
  <dcterms:modified xsi:type="dcterms:W3CDTF">2018-04-13T14:04:25Z</dcterms:modified>
</cp:coreProperties>
</file>